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notesMasterIdLst>
    <p:notesMasterId r:id="rId19"/>
  </p:notesMasterIdLst>
  <p:sldIdLst>
    <p:sldId id="256" r:id="rId2"/>
    <p:sldId id="258" r:id="rId3"/>
    <p:sldId id="259" r:id="rId4"/>
    <p:sldId id="272" r:id="rId5"/>
    <p:sldId id="260" r:id="rId6"/>
    <p:sldId id="261" r:id="rId7"/>
    <p:sldId id="265" r:id="rId8"/>
    <p:sldId id="270" r:id="rId9"/>
    <p:sldId id="264" r:id="rId10"/>
    <p:sldId id="274" r:id="rId11"/>
    <p:sldId id="271" r:id="rId12"/>
    <p:sldId id="275" r:id="rId13"/>
    <p:sldId id="266" r:id="rId14"/>
    <p:sldId id="273" r:id="rId15"/>
    <p:sldId id="268" r:id="rId16"/>
    <p:sldId id="269" r:id="rId17"/>
    <p:sldId id="257" r:id="rId18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9"/>
    <p:restoredTop sz="95982"/>
  </p:normalViewPr>
  <p:slideViewPr>
    <p:cSldViewPr snapToGrid="0" snapToObjects="1">
      <p:cViewPr>
        <p:scale>
          <a:sx n="132" d="100"/>
          <a:sy n="132" d="100"/>
        </p:scale>
        <p:origin x="18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oshmar/Desktop/&#1057;&#1084;&#1077;&#1090;&#1072;_&#1056;&#1077;&#1076;&#1091;&#1082;&#1090;&#1086;&#1088;&#1099;_&#1058;&#1086;&#108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baseline="0" dirty="0">
                <a:effectLst/>
                <a:latin typeface="Century Gothic" panose="020B0502020202020204" pitchFamily="34" charset="0"/>
              </a:rPr>
              <a:t>Анализ затрат на технологию производства</a:t>
            </a:r>
            <a:endParaRPr lang="ru-RU" sz="1200" dirty="0">
              <a:effectLst/>
              <a:latin typeface="Century Gothic" panose="020B0502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Лист1!$C$1:$H$1</c:f>
              <c:strCache>
                <c:ptCount val="6"/>
                <c:pt idx="0">
                  <c:v>Материалы</c:v>
                </c:pt>
                <c:pt idx="1">
                  <c:v>Аренда ЧПУ</c:v>
                </c:pt>
                <c:pt idx="2">
                  <c:v>НИОКР</c:v>
                </c:pt>
                <c:pt idx="3">
                  <c:v>Упаковка редукторов</c:v>
                </c:pt>
                <c:pt idx="4">
                  <c:v>Верификация</c:v>
                </c:pt>
                <c:pt idx="5">
                  <c:v>Доставка редукторов</c:v>
                </c:pt>
              </c:strCache>
            </c:strRef>
          </c:cat>
          <c:val>
            <c:numRef>
              <c:f>Лист1!$C$2:$H$2</c:f>
              <c:numCache>
                <c:formatCode>General</c:formatCode>
                <c:ptCount val="6"/>
                <c:pt idx="0">
                  <c:v>1240000</c:v>
                </c:pt>
                <c:pt idx="1">
                  <c:v>2500000</c:v>
                </c:pt>
                <c:pt idx="2">
                  <c:v>100000</c:v>
                </c:pt>
                <c:pt idx="3">
                  <c:v>500000</c:v>
                </c:pt>
                <c:pt idx="4">
                  <c:v>50000</c:v>
                </c:pt>
                <c:pt idx="5">
                  <c:v>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F5-DD44-9090-D60A86B105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35767920"/>
        <c:axId val="635761688"/>
        <c:axId val="0"/>
      </c:bar3DChart>
      <c:catAx>
        <c:axId val="63576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RU"/>
          </a:p>
        </c:txPr>
        <c:crossAx val="635761688"/>
        <c:crosses val="autoZero"/>
        <c:auto val="1"/>
        <c:lblAlgn val="ctr"/>
        <c:lblOffset val="100"/>
        <c:noMultiLvlLbl val="0"/>
      </c:catAx>
      <c:valAx>
        <c:axId val="635761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U"/>
          </a:p>
        </c:txPr>
        <c:crossAx val="63576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D4946-5D3A-7343-817C-80D2EF5F6C30}" type="datetimeFigureOut">
              <a:rPr lang="en-RU" smtClean="0"/>
              <a:t>03.03.2022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247DC-2023-EB45-87E5-4D6C4A3EED8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105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B93908-D575-334C-9854-10B6501FC8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C0502E-D36C-004B-8F54-6C9D44F2F2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497" y="1911763"/>
            <a:ext cx="6845007" cy="30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Rcode-Sit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AFE56BC-D9A8-DE46-8334-95699FE9DFE0}"/>
              </a:ext>
            </a:extLst>
          </p:cNvPr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146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CB761-C181-9A43-8D3A-20919FCC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8300" y="367418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19F92AD-DE72-E64A-BCCB-936E2C0ABC28}"/>
              </a:ext>
            </a:extLst>
          </p:cNvPr>
          <p:cNvSpPr/>
          <p:nvPr/>
        </p:nvSpPr>
        <p:spPr>
          <a:xfrm>
            <a:off x="419099" y="6138000"/>
            <a:ext cx="18000" cy="7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199A-9A10-4840-8E7F-EF91165A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71" y="187324"/>
            <a:ext cx="64225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fld id="{B840B8D6-3D29-DD41-8FC5-E96F34B15504}" type="slidenum">
              <a:rPr lang="en-RU" smtClean="0"/>
              <a:pPr/>
              <a:t>‹#›</a:t>
            </a:fld>
            <a:endParaRPr lang="en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E64FF-917C-844E-8821-67C3E36F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061" y="251383"/>
            <a:ext cx="1027925" cy="30106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66C793-C5BC-E549-96C2-49AA53CB6F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81375" y="1017270"/>
            <a:ext cx="5429250" cy="5429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951755-8272-E148-ABE6-0A4B35590633}"/>
              </a:ext>
            </a:extLst>
          </p:cNvPr>
          <p:cNvSpPr txBox="1"/>
          <p:nvPr userDrawn="1"/>
        </p:nvSpPr>
        <p:spPr>
          <a:xfrm>
            <a:off x="936171" y="77498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AGAvalancheC" pitchFamily="2" charset="0"/>
              </a:rPr>
              <a:t>Мы в сети</a:t>
            </a:r>
            <a:r>
              <a:rPr lang="en-US" sz="3200" dirty="0">
                <a:latin typeface="AGAvalancheC" pitchFamily="2" charset="0"/>
              </a:rPr>
              <a:t>:</a:t>
            </a:r>
            <a:endParaRPr lang="ru-RU" sz="3200" dirty="0">
              <a:latin typeface="AGAvalanche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405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Rcode-With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30F2154-C819-F048-814C-B9A226F0C751}"/>
              </a:ext>
            </a:extLst>
          </p:cNvPr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146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B38014D-122D-CE4B-8C2B-45AEF9F3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8300" y="367418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E074F2-9ECC-0742-8677-F10C7F249167}"/>
              </a:ext>
            </a:extLst>
          </p:cNvPr>
          <p:cNvSpPr/>
          <p:nvPr/>
        </p:nvSpPr>
        <p:spPr>
          <a:xfrm>
            <a:off x="419099" y="6138000"/>
            <a:ext cx="18000" cy="7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B13BB65-98A3-B84A-B6B4-7A4CE1E1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71" y="187324"/>
            <a:ext cx="64225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fld id="{B840B8D6-3D29-DD41-8FC5-E96F34B15504}" type="slidenum">
              <a:rPr lang="en-RU" smtClean="0"/>
              <a:pPr/>
              <a:t>‹#›</a:t>
            </a:fld>
            <a:endParaRPr lang="en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C910B8-1239-9F40-A691-23243391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061" y="251383"/>
            <a:ext cx="1027925" cy="3010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5E84DC-F55D-F843-9EF4-77F35B1B5498}"/>
              </a:ext>
            </a:extLst>
          </p:cNvPr>
          <p:cNvSpPr txBox="1"/>
          <p:nvPr userDrawn="1"/>
        </p:nvSpPr>
        <p:spPr>
          <a:xfrm>
            <a:off x="936171" y="77498"/>
            <a:ext cx="5339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AGAvalancheC" pitchFamily="2" charset="0"/>
              </a:rPr>
              <a:t>Контактная</a:t>
            </a:r>
            <a:r>
              <a:rPr lang="ru-RU" sz="3200" dirty="0">
                <a:latin typeface="AGAvalancheC" pitchFamily="2" charset="0"/>
              </a:rPr>
              <a:t> информация</a:t>
            </a:r>
            <a:r>
              <a:rPr lang="en-US" sz="3200" dirty="0">
                <a:latin typeface="AGAvalancheC" pitchFamily="2" charset="0"/>
              </a:rPr>
              <a:t>:</a:t>
            </a:r>
            <a:endParaRPr lang="ru-RU" sz="3200" dirty="0">
              <a:latin typeface="AGAvalancheC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E272B9-792B-534E-B430-1CED63BD5C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2506" y="1481883"/>
            <a:ext cx="4503421" cy="450342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3C2CE34-5ECC-A342-A40D-A5F50C31221F}"/>
              </a:ext>
            </a:extLst>
          </p:cNvPr>
          <p:cNvSpPr/>
          <p:nvPr userDrawn="1"/>
        </p:nvSpPr>
        <p:spPr>
          <a:xfrm>
            <a:off x="6434546" y="2071639"/>
            <a:ext cx="4420830" cy="35702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1C1C1C"/>
                </a:solidFill>
                <a:effectLst/>
                <a:latin typeface="AGAvalancheC" pitchFamily="2" charset="0"/>
              </a:rPr>
              <a:t>Мы в социальных сетях</a:t>
            </a:r>
            <a:r>
              <a:rPr lang="en-GB" sz="2000" dirty="0">
                <a:solidFill>
                  <a:srgbClr val="1C1C1C"/>
                </a:solidFill>
                <a:effectLst/>
                <a:latin typeface="AGAvalancheC" pitchFamily="2" charset="0"/>
              </a:rPr>
              <a:t>: </a:t>
            </a:r>
            <a:endParaRPr lang="ru-RU" sz="2000" dirty="0">
              <a:solidFill>
                <a:srgbClr val="1C1C1C"/>
              </a:solidFill>
              <a:effectLst/>
              <a:latin typeface="AGAvalancheC" pitchFamily="2" charset="0"/>
            </a:endParaRPr>
          </a:p>
          <a:p>
            <a:endParaRPr lang="en-GB" sz="2000" dirty="0">
              <a:effectLst/>
              <a:latin typeface="AGAvalancheC" pitchFamily="2" charset="0"/>
            </a:endParaRPr>
          </a:p>
          <a:p>
            <a:r>
              <a:rPr lang="en-GB" sz="2000" dirty="0">
                <a:solidFill>
                  <a:srgbClr val="1C1C1C"/>
                </a:solidFill>
                <a:effectLst/>
                <a:latin typeface="AGAvalancheC" pitchFamily="2" charset="0"/>
              </a:rPr>
              <a:t>Instagram ➤ </a:t>
            </a:r>
          </a:p>
          <a:p>
            <a:r>
              <a:rPr lang="en-GB" sz="1000" dirty="0">
                <a:solidFill>
                  <a:srgbClr val="FFBA49"/>
                </a:solidFill>
                <a:effectLst/>
                <a:latin typeface="AGAvalancheC" pitchFamily="2" charset="0"/>
              </a:rPr>
              <a:t>https://</a:t>
            </a:r>
            <a:r>
              <a:rPr lang="en-GB" sz="1000" dirty="0" err="1">
                <a:solidFill>
                  <a:srgbClr val="FFBA49"/>
                </a:solidFill>
                <a:effectLst/>
                <a:latin typeface="AGAvalancheC" pitchFamily="2" charset="0"/>
              </a:rPr>
              <a:t>www.instagram.com</a:t>
            </a:r>
            <a:r>
              <a:rPr lang="en-GB" sz="1000" dirty="0">
                <a:solidFill>
                  <a:srgbClr val="FFBA49"/>
                </a:solidFill>
                <a:effectLst/>
                <a:latin typeface="AGAvalancheC" pitchFamily="2" charset="0"/>
              </a:rPr>
              <a:t>/</a:t>
            </a:r>
            <a:r>
              <a:rPr lang="en-GB" sz="1000" dirty="0" err="1">
                <a:solidFill>
                  <a:srgbClr val="FFBA49"/>
                </a:solidFill>
                <a:effectLst/>
                <a:latin typeface="AGAvalancheC" pitchFamily="2" charset="0"/>
              </a:rPr>
              <a:t>axiom.community</a:t>
            </a:r>
            <a:r>
              <a:rPr lang="en-GB" sz="1000" dirty="0">
                <a:solidFill>
                  <a:srgbClr val="FFBA49"/>
                </a:solidFill>
                <a:effectLst/>
                <a:latin typeface="AGAvalancheC" pitchFamily="2" charset="0"/>
              </a:rPr>
              <a:t>/ </a:t>
            </a:r>
            <a:endParaRPr lang="en-GB" sz="1000" dirty="0">
              <a:effectLst/>
              <a:latin typeface="AGAvalancheC" pitchFamily="2" charset="0"/>
            </a:endParaRPr>
          </a:p>
          <a:p>
            <a:endParaRPr lang="en-GB" sz="2000" dirty="0">
              <a:solidFill>
                <a:srgbClr val="1C1C1C"/>
              </a:solidFill>
              <a:effectLst/>
              <a:latin typeface="AGAvalancheC" pitchFamily="2" charset="0"/>
            </a:endParaRPr>
          </a:p>
          <a:p>
            <a:r>
              <a:rPr lang="en-GB" sz="2000" dirty="0">
                <a:solidFill>
                  <a:srgbClr val="1C1C1C"/>
                </a:solidFill>
                <a:effectLst/>
                <a:latin typeface="AGAvalancheC" pitchFamily="2" charset="0"/>
              </a:rPr>
              <a:t>Facebook ➤ </a:t>
            </a:r>
          </a:p>
          <a:p>
            <a:r>
              <a:rPr lang="en-GB" sz="1050" dirty="0">
                <a:solidFill>
                  <a:srgbClr val="FFBA49"/>
                </a:solidFill>
                <a:effectLst/>
                <a:latin typeface="AGAvalancheC" pitchFamily="2" charset="0"/>
              </a:rPr>
              <a:t>https://</a:t>
            </a:r>
            <a:r>
              <a:rPr lang="en-GB" sz="1050" dirty="0" err="1">
                <a:solidFill>
                  <a:srgbClr val="FFBA49"/>
                </a:solidFill>
                <a:effectLst/>
                <a:latin typeface="AGAvalancheC" pitchFamily="2" charset="0"/>
              </a:rPr>
              <a:t>www.facebook.com</a:t>
            </a:r>
            <a:r>
              <a:rPr lang="en-GB" sz="1050" dirty="0">
                <a:solidFill>
                  <a:srgbClr val="FFBA49"/>
                </a:solidFill>
                <a:effectLst/>
                <a:latin typeface="AGAvalancheC" pitchFamily="2" charset="0"/>
              </a:rPr>
              <a:t>/</a:t>
            </a:r>
            <a:r>
              <a:rPr lang="en-GB" sz="1050" dirty="0" err="1">
                <a:solidFill>
                  <a:srgbClr val="FFBA49"/>
                </a:solidFill>
                <a:effectLst/>
                <a:latin typeface="AGAvalancheC" pitchFamily="2" charset="0"/>
              </a:rPr>
              <a:t>axiom.community.official</a:t>
            </a:r>
            <a:r>
              <a:rPr lang="en-GB" sz="1050" dirty="0">
                <a:solidFill>
                  <a:srgbClr val="FFBA49"/>
                </a:solidFill>
                <a:effectLst/>
                <a:latin typeface="AGAvalancheC" pitchFamily="2" charset="0"/>
              </a:rPr>
              <a:t>/ </a:t>
            </a:r>
            <a:endParaRPr lang="en-GB" sz="2000" dirty="0">
              <a:effectLst/>
              <a:latin typeface="AGAvalancheC" pitchFamily="2" charset="0"/>
            </a:endParaRPr>
          </a:p>
          <a:p>
            <a:endParaRPr lang="en-GB" sz="2000" dirty="0">
              <a:solidFill>
                <a:srgbClr val="1C1C1C"/>
              </a:solidFill>
              <a:effectLst/>
              <a:latin typeface="AGAvalancheC" pitchFamily="2" charset="0"/>
            </a:endParaRPr>
          </a:p>
          <a:p>
            <a:r>
              <a:rPr lang="en-GB" sz="2000" dirty="0" err="1">
                <a:solidFill>
                  <a:srgbClr val="1C1C1C"/>
                </a:solidFill>
                <a:effectLst/>
                <a:latin typeface="AGAvalancheC" pitchFamily="2" charset="0"/>
              </a:rPr>
              <a:t>VKontakte</a:t>
            </a:r>
            <a:r>
              <a:rPr lang="en-GB" sz="2000" dirty="0">
                <a:solidFill>
                  <a:srgbClr val="1C1C1C"/>
                </a:solidFill>
                <a:effectLst/>
                <a:latin typeface="AGAvalancheC" pitchFamily="2" charset="0"/>
              </a:rPr>
              <a:t> ➤ </a:t>
            </a:r>
          </a:p>
          <a:p>
            <a:r>
              <a:rPr lang="en-GB" sz="1000" dirty="0">
                <a:solidFill>
                  <a:srgbClr val="FFBA49"/>
                </a:solidFill>
                <a:effectLst/>
                <a:latin typeface="AGAvalancheC" pitchFamily="2" charset="0"/>
              </a:rPr>
              <a:t>https://</a:t>
            </a:r>
            <a:r>
              <a:rPr lang="en-GB" sz="1000" dirty="0" err="1">
                <a:solidFill>
                  <a:srgbClr val="FFBA49"/>
                </a:solidFill>
                <a:effectLst/>
                <a:latin typeface="AGAvalancheC" pitchFamily="2" charset="0"/>
              </a:rPr>
              <a:t>vk.com</a:t>
            </a:r>
            <a:r>
              <a:rPr lang="en-GB" sz="1000" dirty="0">
                <a:solidFill>
                  <a:srgbClr val="FFBA49"/>
                </a:solidFill>
                <a:effectLst/>
                <a:latin typeface="AGAvalancheC" pitchFamily="2" charset="0"/>
              </a:rPr>
              <a:t>/</a:t>
            </a:r>
            <a:r>
              <a:rPr lang="en-GB" sz="1000" dirty="0" err="1">
                <a:solidFill>
                  <a:srgbClr val="FFBA49"/>
                </a:solidFill>
                <a:effectLst/>
                <a:latin typeface="AGAvalancheC" pitchFamily="2" charset="0"/>
              </a:rPr>
              <a:t>axiom.community</a:t>
            </a:r>
            <a:r>
              <a:rPr lang="en-GB" sz="1000" dirty="0">
                <a:solidFill>
                  <a:srgbClr val="FFBA49"/>
                </a:solidFill>
                <a:effectLst/>
                <a:latin typeface="AGAvalancheC" pitchFamily="2" charset="0"/>
              </a:rPr>
              <a:t> </a:t>
            </a:r>
            <a:endParaRPr lang="en-GB" sz="1000" dirty="0">
              <a:effectLst/>
              <a:latin typeface="AGAvalancheC" pitchFamily="2" charset="0"/>
            </a:endParaRPr>
          </a:p>
          <a:p>
            <a:endParaRPr lang="en-GB" sz="2000" dirty="0">
              <a:solidFill>
                <a:srgbClr val="1C1C1C"/>
              </a:solidFill>
              <a:effectLst/>
              <a:latin typeface="AGAvalancheC" pitchFamily="2" charset="0"/>
            </a:endParaRPr>
          </a:p>
          <a:p>
            <a:r>
              <a:rPr lang="en-GB" sz="2000" dirty="0">
                <a:solidFill>
                  <a:srgbClr val="1C1C1C"/>
                </a:solidFill>
                <a:effectLst/>
                <a:latin typeface="AGAvalancheC" pitchFamily="2" charset="0"/>
              </a:rPr>
              <a:t>YouTube ➤</a:t>
            </a:r>
          </a:p>
          <a:p>
            <a:r>
              <a:rPr lang="en-GB" sz="1000" dirty="0">
                <a:solidFill>
                  <a:srgbClr val="FFBA49"/>
                </a:solidFill>
                <a:effectLst/>
                <a:latin typeface="AGAvalancheC" pitchFamily="2" charset="0"/>
              </a:rPr>
              <a:t>https://</a:t>
            </a:r>
            <a:r>
              <a:rPr lang="en-GB" sz="1000" dirty="0" err="1">
                <a:solidFill>
                  <a:srgbClr val="FFBA49"/>
                </a:solidFill>
                <a:effectLst/>
                <a:latin typeface="AGAvalancheC" pitchFamily="2" charset="0"/>
              </a:rPr>
              <a:t>www.youtube.com</a:t>
            </a:r>
            <a:r>
              <a:rPr lang="en-GB" sz="1000" dirty="0">
                <a:solidFill>
                  <a:srgbClr val="FFBA49"/>
                </a:solidFill>
                <a:effectLst/>
                <a:latin typeface="AGAvalancheC" pitchFamily="2" charset="0"/>
              </a:rPr>
              <a:t>/channel/UCNg7ohPUvlEpCWifhVC8mqw</a:t>
            </a:r>
            <a:endParaRPr lang="en-GB" sz="1000" dirty="0">
              <a:effectLst/>
              <a:latin typeface="AGAvalanche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7424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8B575B-C1EF-B54D-B258-8BF339E3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8" r="156" b="2038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400983-0535-9A4E-AA8F-5B5719C529FE}"/>
              </a:ext>
            </a:extLst>
          </p:cNvPr>
          <p:cNvSpPr/>
          <p:nvPr/>
        </p:nvSpPr>
        <p:spPr>
          <a:xfrm>
            <a:off x="0" y="-1588"/>
            <a:ext cx="12192000" cy="6859588"/>
          </a:xfrm>
          <a:prstGeom prst="rect">
            <a:avLst/>
          </a:prstGeom>
          <a:solidFill>
            <a:srgbClr val="1464C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9929556-9A73-B746-93B3-913B70C57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endParaRPr lang="en-RU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054D388E-0D7A-1844-BC1E-5A036BE77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36815"/>
            <a:ext cx="10515600" cy="1332186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r>
              <a:rPr lang="ru-RU" dirty="0"/>
              <a:t>Основной заголовок</a:t>
            </a:r>
            <a:endParaRPr lang="en-RU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E2B1B0-28EF-2144-BDA4-44F1FAECDC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69001"/>
            <a:ext cx="10515600" cy="50165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pPr lvl="0"/>
            <a:r>
              <a:rPr lang="ru-RU" dirty="0"/>
              <a:t>Мероприятие на котором презентуется проект</a:t>
            </a:r>
            <a:endParaRPr lang="en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C8CD9-FDA1-4A47-9CE5-56520AC2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437" y="221158"/>
            <a:ext cx="1015596" cy="2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0072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072AC3-F349-DA48-BA50-6DE54395E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" t="28862" r="3030" b="-130"/>
          <a:stretch/>
        </p:blipFill>
        <p:spPr>
          <a:xfrm>
            <a:off x="-52724" y="-14833"/>
            <a:ext cx="12244724" cy="70252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400983-0535-9A4E-AA8F-5B5719C529FE}"/>
              </a:ext>
            </a:extLst>
          </p:cNvPr>
          <p:cNvSpPr/>
          <p:nvPr/>
        </p:nvSpPr>
        <p:spPr>
          <a:xfrm>
            <a:off x="0" y="0"/>
            <a:ext cx="12192000" cy="6859588"/>
          </a:xfrm>
          <a:prstGeom prst="rect">
            <a:avLst/>
          </a:prstGeom>
          <a:solidFill>
            <a:srgbClr val="1464C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041F25-F978-C74B-904A-87E41010A2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1566872"/>
            <a:ext cx="3546514" cy="37242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FC293-F6F4-BF4D-B2CE-FDA01CA68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7562" y="2219459"/>
            <a:ext cx="6726237" cy="947948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pPr lvl="0"/>
            <a:r>
              <a:rPr lang="en-GB" dirty="0"/>
              <a:t>ИМЯ</a:t>
            </a:r>
            <a:r>
              <a:rPr lang="ru-RU" dirty="0"/>
              <a:t> ФАМИЛИЯ</a:t>
            </a:r>
            <a:endParaRPr lang="en-RU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7EDF3BA-01E9-D94A-8669-E4D055265D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7562" y="3188943"/>
            <a:ext cx="6726237" cy="947948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FFBB4B"/>
                </a:solidFill>
                <a:latin typeface="AGAvalancheC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R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A6E7F94-DD41-F543-B1D1-D2C60D0C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71" y="187324"/>
            <a:ext cx="642257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fld id="{B840B8D6-3D29-DD41-8FC5-E96F34B15504}" type="slidenum">
              <a:rPr lang="en-RU" smtClean="0"/>
              <a:pPr/>
              <a:t>‹#›</a:t>
            </a:fld>
            <a:endParaRPr lang="en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25769-711B-074D-8AFD-AF90CB56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437" y="221158"/>
            <a:ext cx="1015596" cy="2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1185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ny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AA661-FD98-FF4A-8310-D5C526B1C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2" t="7285" r="7806" b="16366"/>
          <a:stretch/>
        </p:blipFill>
        <p:spPr>
          <a:xfrm>
            <a:off x="0" y="-14833"/>
            <a:ext cx="12192000" cy="68728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400983-0535-9A4E-AA8F-5B5719C529FE}"/>
              </a:ext>
            </a:extLst>
          </p:cNvPr>
          <p:cNvSpPr/>
          <p:nvPr/>
        </p:nvSpPr>
        <p:spPr>
          <a:xfrm>
            <a:off x="0" y="0"/>
            <a:ext cx="12192000" cy="6859588"/>
          </a:xfrm>
          <a:prstGeom prst="rect">
            <a:avLst/>
          </a:prstGeom>
          <a:solidFill>
            <a:srgbClr val="1464C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FD8B480-5375-D748-B486-093B515D33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69383" y="1566872"/>
            <a:ext cx="2081270" cy="201361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5634E9B-F2E6-D848-BC35-29A223E07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4030" y="3744386"/>
            <a:ext cx="2743200" cy="60345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pPr lvl="0"/>
            <a:r>
              <a:rPr lang="en-GB" dirty="0"/>
              <a:t>ИМЯ</a:t>
            </a:r>
            <a:r>
              <a:rPr lang="ru-RU" dirty="0"/>
              <a:t> ФАМИЛИЯ</a:t>
            </a:r>
            <a:endParaRPr lang="en-RU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A42A074-AE16-6B48-9AD4-1B59FB920C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24995" y="4401571"/>
            <a:ext cx="2081270" cy="779387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FFBB4B"/>
                </a:solidFill>
                <a:latin typeface="AGAvalancheC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RU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33AD928-9A53-4C40-A308-F59CDB194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39847" y="1566872"/>
            <a:ext cx="2081270" cy="201361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3D39DB3-D1DE-6A4E-B0AB-1AD003A52E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4494" y="3744386"/>
            <a:ext cx="2743200" cy="60345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pPr lvl="0"/>
            <a:r>
              <a:rPr lang="en-GB" dirty="0"/>
              <a:t>ИМЯ</a:t>
            </a:r>
            <a:r>
              <a:rPr lang="ru-RU" dirty="0"/>
              <a:t> ФАМИЛИЯ</a:t>
            </a:r>
            <a:endParaRPr lang="en-RU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D53A7AC-9C36-6146-8EC1-714E4CB84F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5459" y="4401571"/>
            <a:ext cx="2081270" cy="779387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FFBB4B"/>
                </a:solidFill>
                <a:latin typeface="AGAvalancheC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4984F83-EB62-9848-B6E4-22E4C448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71" y="187324"/>
            <a:ext cx="64225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fld id="{B840B8D6-3D29-DD41-8FC5-E96F34B15504}" type="slidenum">
              <a:rPr lang="en-RU" smtClean="0"/>
              <a:pPr/>
              <a:t>‹#›</a:t>
            </a:fld>
            <a:endParaRPr lang="en-R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42029B-ABA2-E848-B279-630019283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437" y="221158"/>
            <a:ext cx="1015596" cy="2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7111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374B1F0-9FDC-934D-8164-04129AEEE8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9890" y="0"/>
            <a:ext cx="5192110" cy="6857998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en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0F2154-C819-F048-814C-B9A226F0C751}"/>
              </a:ext>
            </a:extLst>
          </p:cNvPr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146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B38014D-122D-CE4B-8C2B-45AEF9F3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8300" y="367418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E074F2-9ECC-0742-8677-F10C7F249167}"/>
              </a:ext>
            </a:extLst>
          </p:cNvPr>
          <p:cNvSpPr/>
          <p:nvPr/>
        </p:nvSpPr>
        <p:spPr>
          <a:xfrm>
            <a:off x="419099" y="6138000"/>
            <a:ext cx="18000" cy="7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B13BB65-98A3-B84A-B6B4-7A4CE1E1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71" y="187324"/>
            <a:ext cx="64225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fld id="{B840B8D6-3D29-DD41-8FC5-E96F34B15504}" type="slidenum">
              <a:rPr lang="en-RU" smtClean="0"/>
              <a:pPr/>
              <a:t>‹#›</a:t>
            </a:fld>
            <a:endParaRPr lang="en-RU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3C9B6C3-F0F8-2449-8C39-179FB0AA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607" y="16698"/>
            <a:ext cx="9125607" cy="769442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1D1D1D"/>
                </a:solidFill>
                <a:latin typeface="AGAvalancheC" pitchFamily="2" charset="0"/>
              </a:defRPr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C910B8-1239-9F40-A691-23243391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061" y="251383"/>
            <a:ext cx="1027925" cy="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7100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374B1F0-9FDC-934D-8164-04129AEEE8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192110" cy="6857998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0F2154-C819-F048-814C-B9A226F0C751}"/>
              </a:ext>
            </a:extLst>
          </p:cNvPr>
          <p:cNvSpPr/>
          <p:nvPr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46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B38014D-122D-CE4B-8C2B-45AEF9F3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15500" y="367418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E074F2-9ECC-0742-8677-F10C7F249167}"/>
              </a:ext>
            </a:extLst>
          </p:cNvPr>
          <p:cNvSpPr/>
          <p:nvPr/>
        </p:nvSpPr>
        <p:spPr>
          <a:xfrm>
            <a:off x="11772899" y="6138000"/>
            <a:ext cx="18000" cy="7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B13BB65-98A3-B84A-B6B4-7A4CE1E1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1" y="187324"/>
            <a:ext cx="64225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fld id="{B840B8D6-3D29-DD41-8FC5-E96F34B15504}" type="slidenum">
              <a:rPr lang="en-RU" smtClean="0"/>
              <a:pPr/>
              <a:t>‹#›</a:t>
            </a:fld>
            <a:endParaRPr lang="en-R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97D65E8-1440-4547-9180-C5259874B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6162" y="16698"/>
            <a:ext cx="9125607" cy="769442"/>
          </a:xfrm>
        </p:spPr>
        <p:txBody>
          <a:bodyPr>
            <a:noAutofit/>
          </a:bodyPr>
          <a:lstStyle>
            <a:lvl1pPr algn="r">
              <a:defRPr sz="3200">
                <a:solidFill>
                  <a:srgbClr val="1D1D1D"/>
                </a:solidFill>
                <a:latin typeface="AGAvalancheC" pitchFamily="2" charset="0"/>
              </a:defRPr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62A70-A8FA-9845-BF9A-8824EE5C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23" y="251383"/>
            <a:ext cx="1027925" cy="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212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5194E7-730F-4B44-AD14-FD4016573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8" t="17675" r="13802" b="19492"/>
          <a:stretch/>
        </p:blipFill>
        <p:spPr>
          <a:xfrm>
            <a:off x="0" y="-14833"/>
            <a:ext cx="12192000" cy="6891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400983-0535-9A4E-AA8F-5B5719C529FE}"/>
              </a:ext>
            </a:extLst>
          </p:cNvPr>
          <p:cNvSpPr/>
          <p:nvPr/>
        </p:nvSpPr>
        <p:spPr>
          <a:xfrm>
            <a:off x="-1" y="-18286"/>
            <a:ext cx="12192000" cy="6891118"/>
          </a:xfrm>
          <a:prstGeom prst="rect">
            <a:avLst/>
          </a:prstGeom>
          <a:solidFill>
            <a:srgbClr val="1D1D1D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26394-F79A-BD48-B672-00B3BB3B5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698"/>
            <a:ext cx="9125607" cy="76944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32B2D5B-2803-1142-8D60-DBBB90E8C2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6650" y="2380456"/>
            <a:ext cx="2097088" cy="20970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AEA8F6-AE5E-8A49-BE83-270CE3451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729956"/>
            <a:ext cx="2759075" cy="10239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pPr lvl="0"/>
            <a:r>
              <a:rPr lang="ru-RU" dirty="0"/>
              <a:t>Описание</a:t>
            </a:r>
            <a:endParaRPr lang="en-RU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3029BC8-896A-5E42-9BAB-C673A4D7B8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7455" y="2380456"/>
            <a:ext cx="2097088" cy="20970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56D5ECF-D0F4-684A-BE7D-8BF700418B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9005" y="4729956"/>
            <a:ext cx="2759075" cy="10239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pPr lvl="0"/>
            <a:r>
              <a:rPr lang="ru-RU" dirty="0"/>
              <a:t>Описание</a:t>
            </a:r>
            <a:endParaRPr lang="en-RU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5A858FAD-9D4E-C84A-80D5-37B40BB562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1754" y="2380456"/>
            <a:ext cx="2097088" cy="20970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BA29748-7A20-674F-9379-6D2C7BC8E0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63304" y="4729956"/>
            <a:ext cx="2759075" cy="10239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GAvalancheC" pitchFamily="2" charset="0"/>
              </a:defRPr>
            </a:lvl1pPr>
          </a:lstStyle>
          <a:p>
            <a:pPr lvl="0"/>
            <a:r>
              <a:rPr lang="ru-RU" dirty="0"/>
              <a:t>Описание</a:t>
            </a:r>
            <a:endParaRPr lang="en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C4C47D-F9A5-514C-9916-42C7E6A06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437" y="221158"/>
            <a:ext cx="1015596" cy="2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0512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30D5B13-0CB6-C542-87EB-BFC20483F1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23439" y="2131854"/>
            <a:ext cx="2049462" cy="20018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28ABE08-0F66-0F41-B7C0-5E4679EAB7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2891" y="720000"/>
            <a:ext cx="1797050" cy="17335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0ADCEF8-1F2F-5D4F-BC4B-4365ED3A7E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24914" y="3671025"/>
            <a:ext cx="2393868" cy="24669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1CCC82D-B507-0141-9611-C02D15DF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8300" y="3674181"/>
            <a:ext cx="4114800" cy="365125"/>
          </a:xfrm>
        </p:spPr>
        <p:txBody>
          <a:bodyPr/>
          <a:lstStyle>
            <a:lvl1pPr algn="l">
              <a:defRPr>
                <a:solidFill>
                  <a:srgbClr val="1D1D1D"/>
                </a:solidFill>
                <a:latin typeface="AGAvalancheC" pitchFamily="2" charset="0"/>
              </a:defRPr>
            </a:lvl1pPr>
          </a:lstStyle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B09E11-C725-2E4E-82CE-79D7DA4C9F20}"/>
              </a:ext>
            </a:extLst>
          </p:cNvPr>
          <p:cNvSpPr/>
          <p:nvPr/>
        </p:nvSpPr>
        <p:spPr>
          <a:xfrm>
            <a:off x="419099" y="6138000"/>
            <a:ext cx="18000" cy="720000"/>
          </a:xfrm>
          <a:prstGeom prst="roundRect">
            <a:avLst>
              <a:gd name="adj" fmla="val 0"/>
            </a:avLst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rgbClr val="1D1D1D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0785F08-7E6F-4144-931A-E813E89D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71" y="187324"/>
            <a:ext cx="642257" cy="365125"/>
          </a:xfrm>
        </p:spPr>
        <p:txBody>
          <a:bodyPr/>
          <a:lstStyle>
            <a:lvl1pPr algn="ctr">
              <a:defRPr>
                <a:solidFill>
                  <a:srgbClr val="1D1D1D"/>
                </a:solidFill>
                <a:latin typeface="AGAvalancheC" pitchFamily="2" charset="0"/>
              </a:defRPr>
            </a:lvl1pPr>
          </a:lstStyle>
          <a:p>
            <a:fld id="{B840B8D6-3D29-DD41-8FC5-E96F34B15504}" type="slidenum">
              <a:rPr lang="en-RU" smtClean="0"/>
              <a:pPr/>
              <a:t>‹#›</a:t>
            </a:fld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B05E4-5FE8-394D-826E-B402DBE994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37607" y="902970"/>
            <a:ext cx="7588898" cy="5235030"/>
          </a:xfrm>
        </p:spPr>
        <p:txBody>
          <a:bodyPr/>
          <a:lstStyle>
            <a:lvl1pPr>
              <a:defRPr>
                <a:latin typeface="AGAvalancheC" pitchFamily="2" charset="0"/>
              </a:defRPr>
            </a:lvl1pPr>
            <a:lvl2pPr>
              <a:defRPr>
                <a:latin typeface="AGAvalancheC" pitchFamily="2" charset="0"/>
              </a:defRPr>
            </a:lvl2pPr>
            <a:lvl3pPr>
              <a:defRPr>
                <a:latin typeface="AGAvalancheC" pitchFamily="2" charset="0"/>
              </a:defRPr>
            </a:lvl3pPr>
            <a:lvl4pPr>
              <a:defRPr>
                <a:latin typeface="AGAvalancheC" pitchFamily="2" charset="0"/>
              </a:defRPr>
            </a:lvl4pPr>
            <a:lvl5pPr>
              <a:defRPr>
                <a:latin typeface="AGAvalancheC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405700-2EB6-044A-A0D1-769F81191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608" y="16698"/>
            <a:ext cx="7588898" cy="769442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1D1D1D"/>
                </a:solidFill>
                <a:latin typeface="AGAvalancheC" pitchFamily="2" charset="0"/>
              </a:defRPr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0965978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121A03-830F-D84B-B670-2D4C8F56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15500" y="3674181"/>
            <a:ext cx="4114800" cy="365125"/>
          </a:xfrm>
        </p:spPr>
        <p:txBody>
          <a:bodyPr/>
          <a:lstStyle>
            <a:lvl1pPr algn="l">
              <a:defRPr>
                <a:solidFill>
                  <a:srgbClr val="1D1D1D"/>
                </a:solidFill>
                <a:latin typeface="AGAvalancheC" pitchFamily="2" charset="0"/>
              </a:defRPr>
            </a:lvl1pPr>
          </a:lstStyle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0416FA-EAFE-9A4C-A753-DDE985765002}"/>
              </a:ext>
            </a:extLst>
          </p:cNvPr>
          <p:cNvSpPr/>
          <p:nvPr/>
        </p:nvSpPr>
        <p:spPr>
          <a:xfrm>
            <a:off x="11772899" y="6138000"/>
            <a:ext cx="18000" cy="720000"/>
          </a:xfrm>
          <a:prstGeom prst="roundRect">
            <a:avLst>
              <a:gd name="adj" fmla="val 0"/>
            </a:avLst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CBF1D82-4363-F14F-B6F7-B18257DF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1" y="187324"/>
            <a:ext cx="642257" cy="365125"/>
          </a:xfrm>
        </p:spPr>
        <p:txBody>
          <a:bodyPr/>
          <a:lstStyle>
            <a:lvl1pPr algn="ctr">
              <a:defRPr>
                <a:solidFill>
                  <a:srgbClr val="1D1D1D"/>
                </a:solidFill>
                <a:latin typeface="AGAvalancheC" pitchFamily="2" charset="0"/>
              </a:defRPr>
            </a:lvl1pPr>
          </a:lstStyle>
          <a:p>
            <a:fld id="{B840B8D6-3D29-DD41-8FC5-E96F34B15504}" type="slidenum">
              <a:rPr lang="en-RU" smtClean="0"/>
              <a:pPr/>
              <a:t>‹#›</a:t>
            </a:fld>
            <a:endParaRPr lang="en-RU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30D5B13-0CB6-C542-87EB-BFC20483F1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46278" y="2081977"/>
            <a:ext cx="2049462" cy="20018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28ABE08-0F66-0F41-B7C0-5E4679EAB7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476" y="761217"/>
            <a:ext cx="1797050" cy="17335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0ADCEF8-1F2F-5D4F-BC4B-4365ED3A7E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6476" y="3671025"/>
            <a:ext cx="2393868" cy="24669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RU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A1B29DBF-5D3C-554B-9D47-AE33519AA36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8886" y="937260"/>
            <a:ext cx="7482883" cy="5200740"/>
          </a:xfrm>
        </p:spPr>
        <p:txBody>
          <a:bodyPr/>
          <a:lstStyle>
            <a:lvl1pPr algn="r">
              <a:defRPr>
                <a:latin typeface="AGAvalancheC" pitchFamily="2" charset="0"/>
              </a:defRPr>
            </a:lvl1pPr>
            <a:lvl2pPr algn="r">
              <a:defRPr>
                <a:latin typeface="AGAvalancheC" pitchFamily="2" charset="0"/>
              </a:defRPr>
            </a:lvl2pPr>
            <a:lvl3pPr algn="r">
              <a:defRPr>
                <a:latin typeface="AGAvalancheC" pitchFamily="2" charset="0"/>
              </a:defRPr>
            </a:lvl3pPr>
            <a:lvl4pPr algn="r">
              <a:defRPr>
                <a:latin typeface="AGAvalancheC" pitchFamily="2" charset="0"/>
              </a:defRPr>
            </a:lvl4pPr>
            <a:lvl5pPr algn="r">
              <a:defRPr>
                <a:latin typeface="AGAvalancheC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7C141B-7CE7-FE42-A5CB-4AF892F5D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8886" y="16698"/>
            <a:ext cx="7482883" cy="769442"/>
          </a:xfrm>
        </p:spPr>
        <p:txBody>
          <a:bodyPr>
            <a:noAutofit/>
          </a:bodyPr>
          <a:lstStyle>
            <a:lvl1pPr algn="r">
              <a:defRPr sz="3200">
                <a:solidFill>
                  <a:srgbClr val="1D1D1D"/>
                </a:solidFill>
                <a:latin typeface="AGAvalancheC" pitchFamily="2" charset="0"/>
              </a:defRPr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214277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6E83F-3D6E-E440-A78F-1B23A492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E487E-4C85-9D49-AC86-5EA3D2E67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66D20-210F-0749-A54C-DDD90E7C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77424-CA93-464D-996F-509507D12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90969-C7B1-B349-A7C8-4DE94CF72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B8D6-3D29-DD41-8FC5-E96F34B15504}" type="slidenum">
              <a:rPr lang="en-RU" smtClean="0"/>
              <a:t>‹#›</a:t>
            </a:fld>
            <a:endParaRPr lang="en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A341CB-375B-9C40-A8BF-FB67B787F7A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810190" y="1462568"/>
            <a:ext cx="7278939" cy="301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1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6" r:id="rId5"/>
    <p:sldLayoutId id="2147483717" r:id="rId6"/>
    <p:sldLayoutId id="2147483718" r:id="rId7"/>
    <p:sldLayoutId id="2147483720" r:id="rId8"/>
    <p:sldLayoutId id="2147483719" r:id="rId9"/>
    <p:sldLayoutId id="2147483715" r:id="rId10"/>
    <p:sldLayoutId id="214748372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edu.tltsu.ru/er/book_view.php?book_id=1892&amp;page_id=14303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://edu.tltsu.ru/er/book_view.php?book_id=1892&amp;page_id=14303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kiexpert.ru/tehnologicheskaya-osnastka/zapchasti/shponka-i-shponochnoe-soedinenie.html" TargetMode="External"/><Relationship Id="rId2" Type="http://schemas.openxmlformats.org/officeDocument/2006/relationships/hyperlink" Target="https://xn--74-6kcu4a2ao6f.xn--p1ai/oborudovanie/naznachenie-cilindricheskogo-reduktora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ehz.ru/tehnologicheskie-vozmozhnosty-predpriyatiya/tipovoy-process-proizvodstva-shesteren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xn--74-6kcu4a2ao6f.xn--p1ai/oborudovanie/naznachenie-cilindricheskogo-reduktora.html" TargetMode="External"/><Relationship Id="rId2" Type="http://schemas.openxmlformats.org/officeDocument/2006/relationships/hyperlink" Target="https://metall-servise.ru/shesterni-vidy-i-tehnologii-izgotovleniya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ntd.ru/document/1200012266" TargetMode="External"/><Relationship Id="rId2" Type="http://schemas.openxmlformats.org/officeDocument/2006/relationships/hyperlink" Target="http://www.detalmach.ru/lect36.htm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70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DC1CC-9B10-8E47-B3A1-8607F9C70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A0837-36E9-9C4B-B065-E86EC7B4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10</a:t>
            </a:fld>
            <a:endParaRPr lang="en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4B072F-CAB2-C341-BDF7-F60CA6D2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Проверка на прочность новой конструкции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6BA3D-CB16-774E-BFF0-271A8FB7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7" y="1008992"/>
            <a:ext cx="5180868" cy="2320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3B7514-1435-0D40-8747-03C78E887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6" y="3528412"/>
            <a:ext cx="5192943" cy="2320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0EC643-AEA7-BE40-9B25-7E6BB40A1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938" y="1008992"/>
            <a:ext cx="5180868" cy="2315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CAD32-0BDE-5B49-93D0-A90F8042B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938" y="3528412"/>
            <a:ext cx="5168820" cy="23152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85E069-1022-2644-8B0C-2D9A81779CBE}"/>
              </a:ext>
            </a:extLst>
          </p:cNvPr>
          <p:cNvSpPr/>
          <p:nvPr/>
        </p:nvSpPr>
        <p:spPr>
          <a:xfrm>
            <a:off x="501655" y="6047831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Проверка на основе первого анализа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7AD2E9-B5D6-D547-82CE-D1FBE6812BE6}"/>
              </a:ext>
            </a:extLst>
          </p:cNvPr>
          <p:cNvSpPr/>
          <p:nvPr/>
        </p:nvSpPr>
        <p:spPr>
          <a:xfrm>
            <a:off x="5911032" y="6047831"/>
            <a:ext cx="469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Проверка на второго первого анализа</a:t>
            </a:r>
            <a:endParaRPr lang="en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3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8E9F-1D1E-A845-AC22-4ED615E6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6538-52A6-194A-BEA6-C7F51358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11</a:t>
            </a:fld>
            <a:endParaRPr lang="en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B6774F-EEAC-9346-8AB3-1E501A25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607" y="16696"/>
            <a:ext cx="9125607" cy="1695371"/>
          </a:xfrm>
        </p:spPr>
        <p:txBody>
          <a:bodyPr/>
          <a:lstStyle/>
          <a:p>
            <a:r>
              <a:rPr lang="ru-RU" sz="2800" dirty="0">
                <a:latin typeface="Century Gothic" panose="020B0502020202020204" pitchFamily="34" charset="0"/>
              </a:rPr>
              <a:t>Переработка и корректировка исходной конструкции корпуса, учёт стандартов производства</a:t>
            </a:r>
            <a:br>
              <a:rPr lang="ru-RU" sz="2800" dirty="0">
                <a:latin typeface="Century Gothic" panose="020B0502020202020204" pitchFamily="34" charset="0"/>
              </a:rPr>
            </a:br>
            <a:endParaRPr lang="en-RU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D73D0-D33A-2942-94EF-7926D3DF391C}"/>
              </a:ext>
            </a:extLst>
          </p:cNvPr>
          <p:cNvSpPr/>
          <p:nvPr/>
        </p:nvSpPr>
        <p:spPr>
          <a:xfrm>
            <a:off x="947944" y="153617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Так как основным моментом нашей задачи является снижение массы, то, изначально, мы отталкивались от минимально возможных значений по ГОСТам. С помощью параметрического режима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мы разработали обтекаемую форму редуктора. Все кронштейны были заменены на заготовки для топологической оптимизации.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Например, для толщины стенок использовался </a:t>
            </a:r>
            <a:r>
              <a:rPr lang="ru-RU" u="sng" dirty="0">
                <a:latin typeface="Century Gothic" panose="020B0502020202020204" pitchFamily="34" charset="0"/>
              </a:rPr>
              <a:t>ГОСТ 3212 </a:t>
            </a:r>
            <a:r>
              <a:rPr lang="ru-RU" dirty="0">
                <a:latin typeface="Century Gothic" panose="020B0502020202020204" pitchFamily="34" charset="0"/>
              </a:rPr>
              <a:t>- 92 таблица 5.20 про литье стенок: Толщина стенки – 5 мм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279900-6139-8B4A-9FB8-1DF03E6D3A86}"/>
              </a:ext>
            </a:extLst>
          </p:cNvPr>
          <p:cNvSpPr/>
          <p:nvPr/>
        </p:nvSpPr>
        <p:spPr>
          <a:xfrm>
            <a:off x="5583676" y="6542137"/>
            <a:ext cx="660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200" dirty="0"/>
              <a:t>Используемая литература: </a:t>
            </a:r>
            <a:r>
              <a:rPr lang="en-GB" sz="1200" dirty="0">
                <a:hlinkClick r:id="rId2"/>
              </a:rPr>
              <a:t>http://edu.tltsu.ru/er/book_view.php?book_id=1892&amp;page_id=14303</a:t>
            </a:r>
            <a:endParaRPr lang="ru-RU" sz="1200" dirty="0"/>
          </a:p>
          <a:p>
            <a:pPr algn="r"/>
            <a:endParaRPr lang="ru-RU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B6DE8D-6B08-CA4E-A4B4-115C9A59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622" y="1979523"/>
            <a:ext cx="4600076" cy="28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1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5CEA2-FCD2-CB4A-AACA-96904AE3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69A8B-B5C4-B942-9F4A-7A76441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12</a:t>
            </a:fld>
            <a:endParaRPr lang="en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133F49-84EA-C94D-8615-329569FD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Проверка переработанной версии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62C3A-DF5B-E24D-AB94-D33B261C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28" y="1087654"/>
            <a:ext cx="4368797" cy="1965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EA3A46-C436-4C4F-8FBB-5E5EDE605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57" y="1087654"/>
            <a:ext cx="4368797" cy="1965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56B41F-9633-2442-9C76-5826E4E89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59" y="3355127"/>
            <a:ext cx="4409628" cy="1965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BBEE29-FF21-6646-BE8C-2EE904090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087" y="3355127"/>
            <a:ext cx="4419954" cy="19659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49231C-AF36-544F-A887-7598BC51522B}"/>
              </a:ext>
            </a:extLst>
          </p:cNvPr>
          <p:cNvSpPr/>
          <p:nvPr/>
        </p:nvSpPr>
        <p:spPr>
          <a:xfrm>
            <a:off x="1080359" y="57703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 этих анализах исключены кронштейны для упрощения расчетов</a:t>
            </a:r>
            <a:endParaRPr lang="ru-RU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5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8E9F-1D1E-A845-AC22-4ED615E6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6538-52A6-194A-BEA6-C7F51358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13</a:t>
            </a:fld>
            <a:endParaRPr lang="en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B6774F-EEAC-9346-8AB3-1E501A25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607" y="16697"/>
            <a:ext cx="9125607" cy="1959060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Оптимизация шестерёнок</a:t>
            </a:r>
            <a:br>
              <a:rPr lang="ru-RU" dirty="0">
                <a:latin typeface="Century Gothic" panose="020B0502020202020204" pitchFamily="34" charset="0"/>
              </a:rPr>
            </a:br>
            <a:br>
              <a:rPr lang="ru-RU" dirty="0">
                <a:latin typeface="Century Gothic" panose="020B0502020202020204" pitchFamily="34" charset="0"/>
              </a:rPr>
            </a:br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C2FB1-53D6-7844-9F5D-5F027F5D42EE}"/>
              </a:ext>
            </a:extLst>
          </p:cNvPr>
          <p:cNvSpPr/>
          <p:nvPr/>
        </p:nvSpPr>
        <p:spPr>
          <a:xfrm>
            <a:off x="5583676" y="6542137"/>
            <a:ext cx="660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200" dirty="0"/>
              <a:t>Используемая литература: </a:t>
            </a:r>
            <a:r>
              <a:rPr lang="en-GB" sz="1200" dirty="0">
                <a:hlinkClick r:id="rId2"/>
              </a:rPr>
              <a:t>http://edu.tltsu.ru/er/book_view.php?book_id=1892&amp;page_id=14303</a:t>
            </a:r>
            <a:endParaRPr lang="ru-RU" sz="1200" dirty="0"/>
          </a:p>
          <a:p>
            <a:pPr algn="r"/>
            <a:endParaRPr lang="ru-RU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171E6F-5845-B24F-BF0D-B738464CA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76" y="1201422"/>
            <a:ext cx="4561343" cy="2038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1E8440-33B7-C447-AC7E-574B0D87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476" y="3575792"/>
            <a:ext cx="4561343" cy="2052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FB8C1-F781-6244-98B2-5C3E46437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689" y="1201423"/>
            <a:ext cx="4950174" cy="2227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160B23-31FA-7241-AEB6-25EE3E79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688" y="3566425"/>
            <a:ext cx="4950173" cy="206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42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80E332-AEEC-D64D-AF10-45107882B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E759-98E4-6C42-A502-EC946B5FD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14</a:t>
            </a:fld>
            <a:endParaRPr lang="en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ABE574-EC70-0948-B990-DA54C9AB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77" y="0"/>
            <a:ext cx="9125607" cy="769442"/>
          </a:xfrm>
        </p:spPr>
        <p:txBody>
          <a:bodyPr/>
          <a:lstStyle/>
          <a:p>
            <a:r>
              <a:rPr lang="ru-RU" sz="2800" dirty="0">
                <a:latin typeface="Century Gothic" panose="020B0502020202020204" pitchFamily="34" charset="0"/>
              </a:rPr>
              <a:t>Технологический процесс создания редуктора</a:t>
            </a:r>
            <a:endParaRPr lang="en-RU" sz="2800" dirty="0"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48528-9517-7444-9405-E4A0EF3E29FA}"/>
              </a:ext>
            </a:extLst>
          </p:cNvPr>
          <p:cNvSpPr/>
          <p:nvPr/>
        </p:nvSpPr>
        <p:spPr>
          <a:xfrm>
            <a:off x="906076" y="654810"/>
            <a:ext cx="7491248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Наша команда определила оптимальные технологии производства для каждой детали:</a:t>
            </a:r>
            <a:endParaRPr lang="ru-RU" sz="1500" dirty="0">
              <a:latin typeface="Century Gothic" panose="020B0502020202020204" pitchFamily="34" charset="0"/>
            </a:endParaRPr>
          </a:p>
          <a:p>
            <a:pPr marL="800100" lvl="1" indent="-342900">
              <a:buAutoNum type="arabicPeriod"/>
            </a:pPr>
            <a:r>
              <a:rPr lang="ru-RU" sz="1500" dirty="0">
                <a:latin typeface="Century Gothic" panose="020B0502020202020204" pitchFamily="34" charset="0"/>
              </a:rPr>
              <a:t>Корпус редуктора: так как у нас серийное производство, то мы предлагаем использовать отливку сталью.</a:t>
            </a:r>
          </a:p>
          <a:p>
            <a:pPr marL="800100" lvl="1" indent="-342900">
              <a:buAutoNum type="arabicPeriod"/>
            </a:pPr>
            <a:r>
              <a:rPr lang="ru-RU" sz="1500" dirty="0">
                <a:latin typeface="Century Gothic" panose="020B0502020202020204" pitchFamily="34" charset="0"/>
              </a:rPr>
              <a:t>Шестерни, втулки, валы: изготавливается на специализированном токарно-фрезерном станке ЧПУ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800100" lvl="1" indent="-342900">
              <a:buAutoNum type="arabicPeriod"/>
            </a:pPr>
            <a:r>
              <a:rPr lang="ru-RU" sz="1500" dirty="0">
                <a:latin typeface="Century Gothic" panose="020B0502020202020204" pitchFamily="34" charset="0"/>
              </a:rPr>
              <a:t>Шпонка: изготавливается на калибровочном металлопрокате</a:t>
            </a:r>
          </a:p>
          <a:p>
            <a:pPr marL="800100" lvl="1" indent="-342900">
              <a:buAutoNum type="arabicPeriod"/>
            </a:pPr>
            <a:r>
              <a:rPr lang="ru-RU" sz="1500" dirty="0">
                <a:latin typeface="Century Gothic" panose="020B0502020202020204" pitchFamily="34" charset="0"/>
              </a:rPr>
              <a:t>Кронштейны: аддитивная </a:t>
            </a:r>
            <a:r>
              <a:rPr lang="en-US" sz="1500" dirty="0">
                <a:latin typeface="Century Gothic" panose="020B0502020202020204" pitchFamily="34" charset="0"/>
              </a:rPr>
              <a:t>FDM</a:t>
            </a:r>
            <a:r>
              <a:rPr lang="ru-RU" sz="1500" dirty="0">
                <a:latin typeface="Century Gothic" panose="020B0502020202020204" pitchFamily="34" charset="0"/>
              </a:rPr>
              <a:t>-печать на </a:t>
            </a:r>
            <a:r>
              <a:rPr lang="en-US" sz="1500" dirty="0">
                <a:latin typeface="Century Gothic" panose="020B0502020202020204" pitchFamily="34" charset="0"/>
              </a:rPr>
              <a:t>3D</a:t>
            </a:r>
            <a:r>
              <a:rPr lang="ru-RU" sz="1500" dirty="0">
                <a:latin typeface="Century Gothic" panose="020B0502020202020204" pitchFamily="34" charset="0"/>
              </a:rPr>
              <a:t>-принтере</a:t>
            </a:r>
          </a:p>
          <a:p>
            <a:endParaRPr lang="ru-RU" sz="1500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Процесс сборки и изготовления редуктора:</a:t>
            </a:r>
          </a:p>
          <a:p>
            <a:pPr marL="800100" lvl="1" indent="-342900">
              <a:buAutoNum type="arabicPeriod"/>
            </a:pPr>
            <a:r>
              <a:rPr lang="ru-RU" sz="1500" dirty="0">
                <a:latin typeface="Century Gothic" panose="020B0502020202020204" pitchFamily="34" charset="0"/>
              </a:rPr>
              <a:t>Все компоненты изготавливаются по технологиям описанным выше на слайде</a:t>
            </a:r>
          </a:p>
          <a:p>
            <a:pPr marL="800100" lvl="1" indent="-342900">
              <a:buFontTx/>
              <a:buAutoNum type="arabicPeriod"/>
            </a:pPr>
            <a:r>
              <a:rPr lang="ru-RU" sz="1500" dirty="0">
                <a:latin typeface="Century Gothic" panose="020B0502020202020204" pitchFamily="34" charset="0"/>
              </a:rPr>
              <a:t>Шестерёнки фиксируются на валах, идёт процесс сборки механической передачи редуктора</a:t>
            </a:r>
          </a:p>
          <a:p>
            <a:pPr marL="800100" lvl="1" indent="-342900">
              <a:buAutoNum type="arabicPeriod"/>
            </a:pPr>
            <a:r>
              <a:rPr lang="ru-RU" sz="1500" dirty="0">
                <a:latin typeface="Century Gothic" panose="020B0502020202020204" pitchFamily="34" charset="0"/>
              </a:rPr>
              <a:t>Кронштейны монтируются на свои установочные места</a:t>
            </a:r>
          </a:p>
          <a:p>
            <a:pPr marL="800100" lvl="1" indent="-342900">
              <a:buAutoNum type="arabicPeriod"/>
            </a:pPr>
            <a:r>
              <a:rPr lang="ru-RU" sz="1500" dirty="0">
                <a:latin typeface="Century Gothic" panose="020B0502020202020204" pitchFamily="34" charset="0"/>
              </a:rPr>
              <a:t>Нижняя часть корпуса редуктора устанавливается на кронштейны</a:t>
            </a:r>
          </a:p>
          <a:p>
            <a:pPr marL="800100" lvl="1" indent="-342900">
              <a:buAutoNum type="arabicPeriod"/>
            </a:pPr>
            <a:r>
              <a:rPr lang="ru-RU" sz="1500" dirty="0">
                <a:latin typeface="Century Gothic" panose="020B0502020202020204" pitchFamily="34" charset="0"/>
              </a:rPr>
              <a:t>Механическая передача монтируется в нижнюю часть корпуса редуктора.</a:t>
            </a:r>
          </a:p>
          <a:p>
            <a:pPr marL="800100" lvl="1" indent="-342900">
              <a:buAutoNum type="arabicPeriod"/>
            </a:pPr>
            <a:r>
              <a:rPr lang="ru-RU" sz="1500" dirty="0">
                <a:latin typeface="Century Gothic" panose="020B0502020202020204" pitchFamily="34" charset="0"/>
              </a:rPr>
              <a:t>Верхняя часть корпуса редуктора устанавливается на винты, соединяясь с нижней частью и двумя кронштейнами</a:t>
            </a:r>
          </a:p>
          <a:p>
            <a:pPr lvl="1"/>
            <a:r>
              <a:rPr lang="ru-RU" sz="1500" dirty="0">
                <a:latin typeface="Century Gothic" panose="020B0502020202020204" pitchFamily="34" charset="0"/>
              </a:rPr>
              <a:t>- Также, следует учесть</a:t>
            </a:r>
          </a:p>
          <a:p>
            <a:pPr marL="342900" indent="-342900">
              <a:buAutoNum type="arabicPeriod"/>
            </a:pPr>
            <a:endParaRPr lang="ru-RU" sz="150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79D2C-4136-E246-A758-7B2CCC5FCF86}"/>
              </a:ext>
            </a:extLst>
          </p:cNvPr>
          <p:cNvSpPr/>
          <p:nvPr/>
        </p:nvSpPr>
        <p:spPr>
          <a:xfrm>
            <a:off x="828977" y="6182440"/>
            <a:ext cx="113630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200" dirty="0"/>
              <a:t>Используемая литература: </a:t>
            </a:r>
            <a:r>
              <a:rPr lang="en-GB" sz="1200" dirty="0">
                <a:hlinkClick r:id="rId2"/>
              </a:rPr>
              <a:t>https://xn--74-6kcu4a2ao6f.xn--p1ai/oborudovanie/naznachenie-cilindricheskogo-reduktora.html</a:t>
            </a:r>
            <a:endParaRPr lang="ru-RU" sz="1200" dirty="0"/>
          </a:p>
          <a:p>
            <a:pPr algn="r"/>
            <a:r>
              <a:rPr lang="en-GB" sz="1200" dirty="0">
                <a:hlinkClick r:id="rId3"/>
              </a:rPr>
              <a:t>https://stankiexpert.ru/tehnologicheskaya-osnastka/zapchasti/shponka-i-shponochnoe-soedinenie.html</a:t>
            </a:r>
            <a:endParaRPr lang="ru-RU" sz="1200" dirty="0"/>
          </a:p>
          <a:p>
            <a:pPr algn="r"/>
            <a:r>
              <a:rPr lang="en-GB" sz="1200" dirty="0">
                <a:hlinkClick r:id="rId4"/>
              </a:rPr>
              <a:t>http://www.mehz.ru/tehnologicheskie-vozmozhnosty-predpriyatiya/tipovoy-process-proizvodstva-shesteren/</a:t>
            </a:r>
            <a:endParaRPr lang="ru-RU" sz="1200" dirty="0"/>
          </a:p>
          <a:p>
            <a:pPr algn="r"/>
            <a:endParaRPr lang="ru-RU" sz="1200" dirty="0"/>
          </a:p>
          <a:p>
            <a:pPr algn="r"/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69906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8E9F-1D1E-A845-AC22-4ED615E6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6538-52A6-194A-BEA6-C7F51358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15</a:t>
            </a:fld>
            <a:endParaRPr lang="en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B6774F-EEAC-9346-8AB3-1E501A25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607" y="16697"/>
            <a:ext cx="9125607" cy="1567174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Оценка стоимости</a:t>
            </a:r>
            <a:br>
              <a:rPr lang="ru-RU" dirty="0">
                <a:latin typeface="Century Gothic" panose="020B0502020202020204" pitchFamily="34" charset="0"/>
              </a:rPr>
            </a:br>
            <a:br>
              <a:rPr lang="ru-RU" dirty="0">
                <a:latin typeface="Century Gothic" panose="020B0502020202020204" pitchFamily="34" charset="0"/>
              </a:rPr>
            </a:br>
            <a:endParaRPr lang="en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A70BCE-9DB1-CC4A-8F12-DA0B3E775CFC}"/>
              </a:ext>
            </a:extLst>
          </p:cNvPr>
          <p:cNvSpPr/>
          <p:nvPr/>
        </p:nvSpPr>
        <p:spPr>
          <a:xfrm>
            <a:off x="6382880" y="4474180"/>
            <a:ext cx="44842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Смета была согласована с</a:t>
            </a:r>
            <a:r>
              <a:rPr lang="en-US" sz="1600" dirty="0">
                <a:latin typeface="Century Gothic" panose="020B0502020202020204" pitchFamily="34" charset="0"/>
              </a:rPr>
              <a:t> </a:t>
            </a:r>
            <a:r>
              <a:rPr lang="ru-RU" sz="1600" dirty="0">
                <a:latin typeface="Century Gothic" panose="020B0502020202020204" pitchFamily="34" charset="0"/>
              </a:rPr>
              <a:t>командой «</a:t>
            </a:r>
            <a:r>
              <a:rPr lang="en-US" sz="1600" dirty="0">
                <a:latin typeface="Century Gothic" panose="020B0502020202020204" pitchFamily="34" charset="0"/>
              </a:rPr>
              <a:t>AXIOM</a:t>
            </a:r>
            <a:r>
              <a:rPr lang="ru-RU" sz="1600" dirty="0">
                <a:latin typeface="Century Gothic" panose="020B0502020202020204" pitchFamily="34" charset="0"/>
              </a:rPr>
              <a:t>» в рамках Олимпиады НТО по профилю (Передовые производственные технологии)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005F7D6-D345-1B41-94ED-874264F96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334" y="724488"/>
            <a:ext cx="57340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Смета расходов на технологию производства редуктора</a:t>
            </a:r>
            <a:endParaRPr kumimoji="0" lang="ru-RU" altLang="en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en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46465B8-A103-2F4E-A509-9F0B6ACDF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124955"/>
              </p:ext>
            </p:extLst>
          </p:nvPr>
        </p:nvGraphicFramePr>
        <p:xfrm>
          <a:off x="1028333" y="1016876"/>
          <a:ext cx="10709095" cy="2995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4900">
                  <a:extLst>
                    <a:ext uri="{9D8B030D-6E8A-4147-A177-3AD203B41FA5}">
                      <a16:colId xmlns:a16="http://schemas.microsoft.com/office/drawing/2014/main" val="2148273271"/>
                    </a:ext>
                  </a:extLst>
                </a:gridCol>
                <a:gridCol w="2881037">
                  <a:extLst>
                    <a:ext uri="{9D8B030D-6E8A-4147-A177-3AD203B41FA5}">
                      <a16:colId xmlns:a16="http://schemas.microsoft.com/office/drawing/2014/main" val="4129243703"/>
                    </a:ext>
                  </a:extLst>
                </a:gridCol>
                <a:gridCol w="2400030">
                  <a:extLst>
                    <a:ext uri="{9D8B030D-6E8A-4147-A177-3AD203B41FA5}">
                      <a16:colId xmlns:a16="http://schemas.microsoft.com/office/drawing/2014/main" val="1934604542"/>
                    </a:ext>
                  </a:extLst>
                </a:gridCol>
                <a:gridCol w="2784237">
                  <a:extLst>
                    <a:ext uri="{9D8B030D-6E8A-4147-A177-3AD203B41FA5}">
                      <a16:colId xmlns:a16="http://schemas.microsoft.com/office/drawing/2014/main" val="524709020"/>
                    </a:ext>
                  </a:extLst>
                </a:gridCol>
                <a:gridCol w="1668891">
                  <a:extLst>
                    <a:ext uri="{9D8B030D-6E8A-4147-A177-3AD203B41FA5}">
                      <a16:colId xmlns:a16="http://schemas.microsoft.com/office/drawing/2014/main" val="2763224123"/>
                    </a:ext>
                  </a:extLst>
                </a:gridCol>
              </a:tblGrid>
              <a:tr h="5789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№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Наимен. затрат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Количество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Сумма на изготовление за одну единицу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ИТОГО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extLst>
                  <a:ext uri="{0D108BD9-81ED-4DB2-BD59-A6C34878D82A}">
                    <a16:rowId xmlns:a16="http://schemas.microsoft.com/office/drawing/2014/main" val="1732470830"/>
                  </a:ext>
                </a:extLst>
              </a:tr>
              <a:tr h="3099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Материалы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Сталь ГОСТ 1050 (20 тонн)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62000 (руб.</a:t>
                      </a:r>
                      <a:r>
                        <a:rPr lang="en-US" sz="1200">
                          <a:effectLst/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т.)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1,240,000 (руб.)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extLst>
                  <a:ext uri="{0D108BD9-81ED-4DB2-BD59-A6C34878D82A}">
                    <a16:rowId xmlns:a16="http://schemas.microsoft.com/office/drawing/2014/main" val="2169937954"/>
                  </a:ext>
                </a:extLst>
              </a:tr>
              <a:tr h="3099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Аренда ЧПУ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10.000 (часов)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250 (руб.</a:t>
                      </a:r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час)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2,500,000 (руб.)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extLst>
                  <a:ext uri="{0D108BD9-81ED-4DB2-BD59-A6C34878D82A}">
                    <a16:rowId xmlns:a16="http://schemas.microsoft.com/office/drawing/2014/main" val="113982524"/>
                  </a:ext>
                </a:extLst>
              </a:tr>
              <a:tr h="1487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НИОКР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100 (часов)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1000 (руб.</a:t>
                      </a:r>
                      <a:r>
                        <a:rPr lang="en-US" sz="1200">
                          <a:effectLst/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час)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 (руб.)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extLst>
                  <a:ext uri="{0D108BD9-81ED-4DB2-BD59-A6C34878D82A}">
                    <a16:rowId xmlns:a16="http://schemas.microsoft.com/office/drawing/2014/main" val="957915559"/>
                  </a:ext>
                </a:extLst>
              </a:tr>
              <a:tr h="4354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Упаковка редукторов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500 (единиц)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1000 (руб.</a:t>
                      </a:r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упаковка)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500,000 (руб.)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extLst>
                  <a:ext uri="{0D108BD9-81ED-4DB2-BD59-A6C34878D82A}">
                    <a16:rowId xmlns:a16="http://schemas.microsoft.com/office/drawing/2014/main" val="2206382041"/>
                  </a:ext>
                </a:extLst>
              </a:tr>
              <a:tr h="4354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Верификация редукторов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r>
                        <a:rPr lang="en-US" sz="1200">
                          <a:effectLst/>
                          <a:latin typeface="Century Gothic" panose="020B0502020202020204" pitchFamily="34" charset="0"/>
                        </a:rPr>
                        <a:t>%, </a:t>
                      </a: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не менее 5 штук (ГОСТ 50891)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2000 (руб.</a:t>
                      </a:r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час)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50,000 (руб.)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extLst>
                  <a:ext uri="{0D108BD9-81ED-4DB2-BD59-A6C34878D82A}">
                    <a16:rowId xmlns:a16="http://schemas.microsoft.com/office/drawing/2014/main" val="2457409984"/>
                  </a:ext>
                </a:extLst>
              </a:tr>
              <a:tr h="4354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Доставка редукторов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500 (единиц)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100 (руб.</a:t>
                      </a:r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редуктор)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500,000 (руб.)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extLst>
                  <a:ext uri="{0D108BD9-81ED-4DB2-BD59-A6C34878D82A}">
                    <a16:rowId xmlns:a16="http://schemas.microsoft.com/office/drawing/2014/main" val="2615529726"/>
                  </a:ext>
                </a:extLst>
              </a:tr>
              <a:tr h="3099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b="1" dirty="0">
                          <a:effectLst/>
                          <a:latin typeface="Century Gothic" panose="020B0502020202020204" pitchFamily="34" charset="0"/>
                        </a:rPr>
                        <a:t>ИТОГО</a:t>
                      </a:r>
                      <a:endParaRPr lang="en-RU" sz="12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entury Gothic" panose="020B0502020202020204" pitchFamily="34" charset="0"/>
                        </a:rPr>
                        <a:t>4,890,000 (руб.)</a:t>
                      </a:r>
                      <a:endParaRPr lang="en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39" marR="66539" marT="0" marB="0"/>
                </a:tc>
                <a:extLst>
                  <a:ext uri="{0D108BD9-81ED-4DB2-BD59-A6C34878D82A}">
                    <a16:rowId xmlns:a16="http://schemas.microsoft.com/office/drawing/2014/main" val="3465792102"/>
                  </a:ext>
                </a:extLst>
              </a:tr>
            </a:tbl>
          </a:graphicData>
        </a:graphic>
      </p:graphicFrame>
      <p:graphicFrame>
        <p:nvGraphicFramePr>
          <p:cNvPr id="14" name="Диаграмма 4">
            <a:extLst>
              <a:ext uri="{FF2B5EF4-FFF2-40B4-BE49-F238E27FC236}">
                <a16:creationId xmlns:a16="http://schemas.microsoft.com/office/drawing/2014/main" id="{5CD41068-C36D-44FA-AF86-B6EADC9DC4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659712"/>
              </p:ext>
            </p:extLst>
          </p:nvPr>
        </p:nvGraphicFramePr>
        <p:xfrm>
          <a:off x="1217263" y="4177862"/>
          <a:ext cx="4702689" cy="2262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86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8E9F-1D1E-A845-AC22-4ED615E6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6538-52A6-194A-BEA6-C7F51358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16</a:t>
            </a:fld>
            <a:endParaRPr lang="en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B6774F-EEAC-9346-8AB3-1E501A25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607" y="200074"/>
            <a:ext cx="9125607" cy="1567174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Демонстрация проделанной работы</a:t>
            </a:r>
            <a:br>
              <a:rPr lang="ru-RU" dirty="0">
                <a:latin typeface="Century Gothic" panose="020B0502020202020204" pitchFamily="34" charset="0"/>
              </a:rPr>
            </a:br>
            <a:br>
              <a:rPr lang="ru-RU" dirty="0">
                <a:latin typeface="Century Gothic" panose="020B0502020202020204" pitchFamily="34" charset="0"/>
              </a:rPr>
            </a:br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81952-70C0-6148-B73F-1473BEC0B63E}"/>
              </a:ext>
            </a:extLst>
          </p:cNvPr>
          <p:cNvSpPr/>
          <p:nvPr/>
        </p:nvSpPr>
        <p:spPr>
          <a:xfrm>
            <a:off x="1384955" y="2043765"/>
            <a:ext cx="774603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Century Gothic" panose="020B0502020202020204" pitchFamily="34" charset="0"/>
              </a:rPr>
              <a:t>Сравнение основных характеристик изначальной и переработанной конструкций:</a:t>
            </a:r>
          </a:p>
          <a:p>
            <a:r>
              <a:rPr lang="ru-RU" sz="1400" dirty="0">
                <a:latin typeface="Century Gothic" panose="020B0502020202020204" pitchFamily="34" charset="0"/>
              </a:rPr>
              <a:t>1.   Масса конструкций:</a:t>
            </a:r>
          </a:p>
          <a:p>
            <a:r>
              <a:rPr lang="ru-RU" sz="1400" dirty="0">
                <a:latin typeface="Century Gothic" panose="020B0502020202020204" pitchFamily="34" charset="0"/>
              </a:rPr>
              <a:t>	- Изначально: </a:t>
            </a:r>
            <a:r>
              <a:rPr lang="ru-RU" dirty="0"/>
              <a:t>24734.868925 г</a:t>
            </a:r>
            <a:endParaRPr lang="ru-RU" sz="1400" dirty="0">
              <a:latin typeface="Century Gothic" panose="020B0502020202020204" pitchFamily="34" charset="0"/>
            </a:endParaRPr>
          </a:p>
          <a:p>
            <a:r>
              <a:rPr lang="ru-RU" sz="1400" dirty="0">
                <a:latin typeface="Century Gothic" panose="020B0502020202020204" pitchFamily="34" charset="0"/>
              </a:rPr>
              <a:t>	- Итого: </a:t>
            </a:r>
            <a:r>
              <a:rPr lang="ru-RU" dirty="0"/>
              <a:t>11077.623375 г </a:t>
            </a:r>
            <a:endParaRPr lang="ru-RU" sz="1400" dirty="0">
              <a:latin typeface="Century Gothic" panose="020B0502020202020204" pitchFamily="34" charset="0"/>
            </a:endParaRPr>
          </a:p>
          <a:p>
            <a:r>
              <a:rPr lang="ru-RU" sz="1400" dirty="0">
                <a:latin typeface="Century Gothic" panose="020B0502020202020204" pitchFamily="34" charset="0"/>
              </a:rPr>
              <a:t>2.   Объём конструкций:</a:t>
            </a:r>
          </a:p>
          <a:p>
            <a:r>
              <a:rPr lang="ru-RU" sz="1400" dirty="0">
                <a:latin typeface="Century Gothic" panose="020B0502020202020204" pitchFamily="34" charset="0"/>
              </a:rPr>
              <a:t>	- Изначально: </a:t>
            </a:r>
            <a:r>
              <a:rPr lang="ru-RU" dirty="0"/>
              <a:t>3142931.248417 мм</a:t>
            </a:r>
            <a:r>
              <a:rPr lang="ru-RU" baseline="30000" dirty="0"/>
              <a:t>3</a:t>
            </a:r>
            <a:endParaRPr lang="ru-RU" sz="1400" baseline="30000" dirty="0">
              <a:latin typeface="Century Gothic" panose="020B0502020202020204" pitchFamily="34" charset="0"/>
            </a:endParaRPr>
          </a:p>
          <a:p>
            <a:pPr lvl="1"/>
            <a:r>
              <a:rPr lang="ru-RU" sz="1400" dirty="0">
                <a:latin typeface="Century Gothic" panose="020B0502020202020204" pitchFamily="34" charset="0"/>
              </a:rPr>
              <a:t>	- Итого: </a:t>
            </a:r>
            <a:r>
              <a:rPr lang="en-RU" dirty="0"/>
              <a:t>1410084.441842</a:t>
            </a:r>
            <a:r>
              <a:rPr lang="ru-RU" dirty="0"/>
              <a:t> мм</a:t>
            </a:r>
            <a:r>
              <a:rPr lang="ru-RU" baseline="30000" dirty="0"/>
              <a:t>3</a:t>
            </a:r>
            <a:endParaRPr lang="ru-RU" sz="1400" baseline="30000" dirty="0">
              <a:latin typeface="Century Gothic" panose="020B0502020202020204" pitchFamily="34" charset="0"/>
            </a:endParaRPr>
          </a:p>
          <a:p>
            <a:r>
              <a:rPr lang="ru-RU" sz="1400" dirty="0">
                <a:latin typeface="Century Gothic" panose="020B0502020202020204" pitchFamily="34" charset="0"/>
              </a:rPr>
              <a:t>3.   Площадь поверхностей конструкций:</a:t>
            </a:r>
          </a:p>
          <a:p>
            <a:r>
              <a:rPr lang="ru-RU" sz="1400" dirty="0">
                <a:latin typeface="Century Gothic" panose="020B0502020202020204" pitchFamily="34" charset="0"/>
              </a:rPr>
              <a:t>	- Изначально: </a:t>
            </a:r>
            <a:r>
              <a:rPr lang="ru-RU" dirty="0"/>
              <a:t>807167.774709 мм</a:t>
            </a:r>
            <a:r>
              <a:rPr lang="ru-RU" baseline="30000" dirty="0"/>
              <a:t>2</a:t>
            </a:r>
            <a:endParaRPr lang="ru-RU" sz="1400" baseline="30000" dirty="0">
              <a:latin typeface="Century Gothic" panose="020B0502020202020204" pitchFamily="34" charset="0"/>
            </a:endParaRPr>
          </a:p>
          <a:p>
            <a:r>
              <a:rPr lang="ru-RU" sz="1400" dirty="0">
                <a:latin typeface="Century Gothic" panose="020B0502020202020204" pitchFamily="34" charset="0"/>
              </a:rPr>
              <a:t>	- Итого: </a:t>
            </a:r>
            <a:r>
              <a:rPr lang="en-RU" dirty="0"/>
              <a:t>428949.792467</a:t>
            </a:r>
            <a:r>
              <a:rPr lang="ru-RU" dirty="0"/>
              <a:t> мм</a:t>
            </a:r>
            <a:r>
              <a:rPr lang="ru-RU" baseline="30000" dirty="0"/>
              <a:t>2</a:t>
            </a:r>
            <a:endParaRPr lang="ru-RU" sz="1400" baseline="30000" dirty="0">
              <a:latin typeface="Century Gothic" panose="020B0502020202020204" pitchFamily="34" charset="0"/>
            </a:endParaRP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endParaRPr lang="ru-RU" sz="14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CAC9D-DF20-AE48-B620-B4517DBB4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76" t="21657" r="34458" b="10469"/>
          <a:stretch/>
        </p:blipFill>
        <p:spPr>
          <a:xfrm>
            <a:off x="7287735" y="2479767"/>
            <a:ext cx="1608082" cy="2092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FCB540-B459-C944-9272-3B72F3C9C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10" t="22690" r="30367" b="9524"/>
          <a:stretch/>
        </p:blipFill>
        <p:spPr>
          <a:xfrm>
            <a:off x="9603049" y="2479767"/>
            <a:ext cx="1506757" cy="20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3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FBEE369-49C3-4340-B6D0-F5A1A2EB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1EA574-070E-D841-8014-0DA1CE9E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8524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2B9E16-6282-1942-9203-9AB61583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dirty="0"/>
              <a:t>Отчетная презентация по итогам переработки системы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A2133-3CA6-5047-91F3-258B50432F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dirty="0">
                <a:solidFill>
                  <a:schemeClr val="accent1"/>
                </a:solidFill>
              </a:rPr>
              <a:t>Финальный этап Национальной технологической олимпиады 21</a:t>
            </a:r>
            <a:r>
              <a:rPr lang="en-US" sz="1800" b="1" dirty="0">
                <a:solidFill>
                  <a:schemeClr val="accent1"/>
                </a:solidFill>
              </a:rPr>
              <a:t>/</a:t>
            </a:r>
            <a:r>
              <a:rPr lang="ru-RU" sz="1800" b="1" dirty="0">
                <a:solidFill>
                  <a:schemeClr val="accent1"/>
                </a:solidFill>
              </a:rPr>
              <a:t>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647178-1D4F-A244-B845-2744A8A14583}"/>
              </a:ext>
            </a:extLst>
          </p:cNvPr>
          <p:cNvSpPr/>
          <p:nvPr/>
        </p:nvSpPr>
        <p:spPr>
          <a:xfrm>
            <a:off x="838198" y="3919826"/>
            <a:ext cx="4483984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accent1"/>
                </a:solidFill>
              </a:rPr>
              <a:t>Передовые производственные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71764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EE36-4823-2246-BA4A-AA43DD45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Состав команды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A6B2E-A996-8547-8860-D9258A452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5656" y="4729956"/>
            <a:ext cx="2759075" cy="1023938"/>
          </a:xfrm>
        </p:spPr>
        <p:txBody>
          <a:bodyPr>
            <a:normAutofit fontScale="92500"/>
          </a:bodyPr>
          <a:lstStyle/>
          <a:p>
            <a:r>
              <a:rPr lang="ru-RU" sz="2700" dirty="0">
                <a:latin typeface="Century Gothic" panose="020B0502020202020204" pitchFamily="34" charset="0"/>
              </a:rPr>
              <a:t>Илья Дановский</a:t>
            </a:r>
          </a:p>
          <a:p>
            <a:r>
              <a:rPr lang="ru-RU" sz="1900" dirty="0">
                <a:latin typeface="Century Gothic" panose="020B0502020202020204" pitchFamily="34" charset="0"/>
              </a:rPr>
              <a:t>Инженер-конструктор</a:t>
            </a:r>
          </a:p>
          <a:p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0BA0C2B-664A-4B47-ADB1-0C46A5449B0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8" r="38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3120F4-DAFF-5B48-AA8D-5B7858E994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6462" y="4729956"/>
            <a:ext cx="2759075" cy="1023938"/>
          </a:xfrm>
        </p:spPr>
        <p:txBody>
          <a:bodyPr>
            <a:normAutofit fontScale="92500"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Георгий Будник</a:t>
            </a:r>
          </a:p>
          <a:p>
            <a:r>
              <a:rPr lang="ru-RU" sz="1900" dirty="0">
                <a:latin typeface="Century Gothic" panose="020B0502020202020204" pitchFamily="34" charset="0"/>
              </a:rPr>
              <a:t>Инженер-менеджер</a:t>
            </a:r>
            <a:endParaRPr lang="en-RU" sz="1900" dirty="0">
              <a:latin typeface="Century Gothic" panose="020B0502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3688AD-5AE5-3448-BBEF-177E40E46E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7269" y="4729956"/>
            <a:ext cx="2759075" cy="1023938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Герман Янгалин</a:t>
            </a:r>
          </a:p>
          <a:p>
            <a:r>
              <a:rPr lang="ru-RU" sz="1800" dirty="0">
                <a:latin typeface="Century Gothic" panose="020B0502020202020204" pitchFamily="34" charset="0"/>
              </a:rPr>
              <a:t>Инженер-проектировщик</a:t>
            </a:r>
            <a:endParaRPr lang="en-RU" sz="1800" dirty="0">
              <a:latin typeface="Century Gothic" panose="020B0502020202020204" pitchFamily="34" charset="0"/>
            </a:endParaRPr>
          </a:p>
        </p:txBody>
      </p:sp>
      <p:pic>
        <p:nvPicPr>
          <p:cNvPr id="27" name="Picture Placeholder 10">
            <a:extLst>
              <a:ext uri="{FF2B5EF4-FFF2-40B4-BE49-F238E27FC236}">
                <a16:creationId xmlns:a16="http://schemas.microsoft.com/office/drawing/2014/main" id="{72BFB607-EBE7-0C4A-88CD-CC19D530D1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8" r="3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8" name="Picture Placeholder 20">
            <a:extLst>
              <a:ext uri="{FF2B5EF4-FFF2-40B4-BE49-F238E27FC236}">
                <a16:creationId xmlns:a16="http://schemas.microsoft.com/office/drawing/2014/main" id="{04CD3114-B2D7-FF40-AFF3-E9EA6EC0E5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38" r="3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853DA-CBB1-634F-88AF-05E24263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4D5FC-0992-1047-81A9-C3AD4EE1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4</a:t>
            </a:fld>
            <a:endParaRPr lang="en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A73C11-AAE4-1C44-A384-5B9450C3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Выбранный стек технологий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4BB5DF-4307-344F-B997-0B7AD25E032D}"/>
              </a:ext>
            </a:extLst>
          </p:cNvPr>
          <p:cNvSpPr/>
          <p:nvPr/>
        </p:nvSpPr>
        <p:spPr>
          <a:xfrm>
            <a:off x="236537" y="873913"/>
            <a:ext cx="6096000" cy="55399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Используемые </a:t>
            </a:r>
            <a:r>
              <a:rPr lang="en-US" sz="2400" dirty="0">
                <a:latin typeface="Century Gothic" panose="020B0502020202020204" pitchFamily="34" charset="0"/>
              </a:rPr>
              <a:t>CAD</a:t>
            </a:r>
            <a:r>
              <a:rPr lang="ru-RU" sz="2400" dirty="0">
                <a:latin typeface="Century Gothic" panose="020B0502020202020204" pitchFamily="34" charset="0"/>
              </a:rPr>
              <a:t>: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Autodesk Fusion 360</a:t>
            </a:r>
          </a:p>
          <a:p>
            <a:pPr marL="742950" lvl="1" indent="-285750">
              <a:buFontTx/>
              <a:buChar char="-"/>
            </a:pPr>
            <a:r>
              <a:rPr lang="ru-RU" dirty="0">
                <a:latin typeface="Century Gothic" panose="020B0502020202020204" pitchFamily="34" charset="0"/>
              </a:rPr>
              <a:t>КОМПАС-3</a:t>
            </a:r>
            <a:r>
              <a:rPr lang="en-US" dirty="0">
                <a:latin typeface="Century Gothic" panose="020B0502020202020204" pitchFamily="34" charset="0"/>
              </a:rPr>
              <a:t>D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V20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endParaRPr lang="ru-RU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Нашей командой было принято решения использовать сразу два </a:t>
            </a:r>
            <a:r>
              <a:rPr lang="en-US" dirty="0">
                <a:latin typeface="Century Gothic" panose="020B0502020202020204" pitchFamily="34" charset="0"/>
              </a:rPr>
              <a:t>CAD</a:t>
            </a:r>
            <a:r>
              <a:rPr lang="ru-RU" dirty="0">
                <a:latin typeface="Century Gothic" panose="020B0502020202020204" pitchFamily="34" charset="0"/>
              </a:rPr>
              <a:t>а для проверки правильности построения деталей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sz="2400" dirty="0">
                <a:latin typeface="Century Gothic" panose="020B0502020202020204" pitchFamily="34" charset="0"/>
              </a:rPr>
              <a:t>Используемые </a:t>
            </a:r>
            <a:r>
              <a:rPr lang="en-US" sz="2400" dirty="0">
                <a:latin typeface="Century Gothic" panose="020B0502020202020204" pitchFamily="34" charset="0"/>
              </a:rPr>
              <a:t>CAE</a:t>
            </a:r>
            <a:r>
              <a:rPr lang="ru-RU" sz="2400" dirty="0">
                <a:latin typeface="Century Gothic" panose="020B0502020202020204" pitchFamily="34" charset="0"/>
              </a:rPr>
              <a:t>: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Ansys 2022 R1 </a:t>
            </a:r>
            <a:r>
              <a:rPr lang="ru-RU" dirty="0">
                <a:latin typeface="Century Gothic" panose="020B0502020202020204" pitchFamily="34" charset="0"/>
              </a:rPr>
              <a:t>(</a:t>
            </a:r>
            <a:r>
              <a:rPr lang="en-US" dirty="0">
                <a:latin typeface="Century Gothic" panose="020B0502020202020204" pitchFamily="34" charset="0"/>
              </a:rPr>
              <a:t>Student edition</a:t>
            </a:r>
            <a:r>
              <a:rPr lang="ru-RU" dirty="0">
                <a:latin typeface="Century Gothic" panose="020B0502020202020204" pitchFamily="34" charset="0"/>
              </a:rPr>
              <a:t>)</a:t>
            </a:r>
          </a:p>
          <a:p>
            <a:pPr lvl="1"/>
            <a:endParaRPr lang="ru-RU" dirty="0"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Исходя из нашего опыта, был сделан вывод, что наиболее подходящая программа для решения прикладных задач финала является </a:t>
            </a:r>
            <a:r>
              <a:rPr lang="en-US" dirty="0">
                <a:latin typeface="Century Gothic" panose="020B0502020202020204" pitchFamily="34" charset="0"/>
              </a:rPr>
              <a:t>Ansys</a:t>
            </a:r>
            <a:r>
              <a:rPr lang="ru-RU" dirty="0">
                <a:latin typeface="Century Gothic" panose="020B0502020202020204" pitchFamily="34" charset="0"/>
              </a:rPr>
              <a:t> из-за своего полного функционала в решении задач подобного типа</a:t>
            </a:r>
          </a:p>
        </p:txBody>
      </p:sp>
      <p:pic>
        <p:nvPicPr>
          <p:cNvPr id="1026" name="Picture 2" descr="Ansys | Engineering Simulation Software">
            <a:extLst>
              <a:ext uri="{FF2B5EF4-FFF2-40B4-BE49-F238E27FC236}">
                <a16:creationId xmlns:a16="http://schemas.microsoft.com/office/drawing/2014/main" id="{7B6F866D-B121-6448-8974-DB074C2E8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9" t="26975" r="17036" b="29051"/>
          <a:stretch/>
        </p:blipFill>
        <p:spPr bwMode="auto">
          <a:xfrm>
            <a:off x="7421961" y="4501056"/>
            <a:ext cx="2711669" cy="93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ОМПАС-3D v17 Home. Основы 3D-проектирования. Часть 7. Создание модели на  основе картинки.">
            <a:extLst>
              <a:ext uri="{FF2B5EF4-FFF2-40B4-BE49-F238E27FC236}">
                <a16:creationId xmlns:a16="http://schemas.microsoft.com/office/drawing/2014/main" id="{7A66493E-8E53-EE4D-8EE5-8A552E6F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932" y="1799343"/>
            <a:ext cx="1759929" cy="175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todesk Fusion 360 - YouTube">
            <a:extLst>
              <a:ext uri="{FF2B5EF4-FFF2-40B4-BE49-F238E27FC236}">
                <a16:creationId xmlns:a16="http://schemas.microsoft.com/office/drawing/2014/main" id="{2C4E536B-982C-004D-A0DD-3615259CB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t="13778" r="24596" b="13352"/>
          <a:stretch/>
        </p:blipFill>
        <p:spPr bwMode="auto">
          <a:xfrm>
            <a:off x="7540203" y="1054710"/>
            <a:ext cx="1237592" cy="178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48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F7FB00-C4B8-434C-9C44-381EF476F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7F6A4-4FC7-1048-B5C3-4AA1B636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5</a:t>
            </a:fld>
            <a:endParaRPr lang="en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A34060-5B12-D040-B2D1-6967B742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Вступление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49FEF3-4304-C849-A43B-34C7F7C2CE21}"/>
              </a:ext>
            </a:extLst>
          </p:cNvPr>
          <p:cNvSpPr/>
          <p:nvPr/>
        </p:nvSpPr>
        <p:spPr>
          <a:xfrm>
            <a:off x="1031421" y="714286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Для того чтобы максимально качественно решить поставленную перед нами задачу переработки имеющейся системы с целью снижения массы, мы разделили её на несколько подзадач: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Анализ основных недочётов исходной системы</a:t>
            </a:r>
          </a:p>
          <a:p>
            <a:pPr marL="342900" indent="-342900">
              <a:buFontTx/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Анализ и проектирование механической передачи цилиндрического одноступенчатого редуктора</a:t>
            </a:r>
          </a:p>
          <a:p>
            <a:pPr marL="342900" indent="-342900">
              <a:buFontTx/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Переработка и корректировка исходной конструкции корпуса с целью снижения массы и её удобства эксплуатации, учёт стандартов производства</a:t>
            </a:r>
          </a:p>
          <a:p>
            <a:pPr marL="342900" indent="-342900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Оптимизация переработанной конструкции</a:t>
            </a:r>
          </a:p>
          <a:p>
            <a:pPr marL="342900" indent="-342900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Технологический процесс создания редуктора</a:t>
            </a:r>
          </a:p>
          <a:p>
            <a:pPr marL="342900" indent="-342900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Оценка стоимости производства редуктора</a:t>
            </a:r>
          </a:p>
          <a:p>
            <a:pPr marL="342900" indent="-342900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Демонстрация проделанной работы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012A48-108E-B64B-966E-CAE8D60A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79" y="1333515"/>
            <a:ext cx="3673930" cy="44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3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8E9F-1D1E-A845-AC22-4ED615E6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6538-52A6-194A-BEA6-C7F51358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6</a:t>
            </a:fld>
            <a:endParaRPr lang="en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B6774F-EEAC-9346-8AB3-1E501A25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607" y="16697"/>
            <a:ext cx="9125607" cy="1616160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Анализ основных недочётов исходной системы</a:t>
            </a:r>
            <a:br>
              <a:rPr lang="ru-RU" dirty="0">
                <a:latin typeface="Century Gothic" panose="020B0502020202020204" pitchFamily="34" charset="0"/>
              </a:rPr>
            </a:br>
            <a:endParaRPr lang="en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E76AC7-FAE5-2249-954C-B1D706BB8A9A}"/>
              </a:ext>
            </a:extLst>
          </p:cNvPr>
          <p:cNvSpPr/>
          <p:nvPr/>
        </p:nvSpPr>
        <p:spPr>
          <a:xfrm>
            <a:off x="937607" y="1120676"/>
            <a:ext cx="106190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Первым делом, после решения второго задачи из практического блока наша команда проанализировала предложенную конструкцию и сделала вывод о её недостатках: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Неоптимальное количество деталей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Излишне высокий запас прочности корпуса</a:t>
            </a:r>
            <a:r>
              <a:rPr lang="en-US" sz="1600" dirty="0">
                <a:latin typeface="Century Gothic" panose="020B0502020202020204" pitchFamily="34" charset="0"/>
              </a:rPr>
              <a:t> (</a:t>
            </a:r>
            <a:r>
              <a:rPr lang="ru-RU" sz="1600" dirty="0">
                <a:latin typeface="Century Gothic" panose="020B0502020202020204" pitchFamily="34" charset="0"/>
              </a:rPr>
              <a:t>в основном, вся нагрузки приходится на кронштейны, (см. скриншот ниже)</a:t>
            </a:r>
            <a:r>
              <a:rPr lang="en-US" sz="1600" dirty="0">
                <a:latin typeface="Century Gothic" panose="020B0502020202020204" pitchFamily="34" charset="0"/>
              </a:rPr>
              <a:t>)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Отверстия осей механической передачи находятся на «стыке» деталей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Не имеется возможность не разбирая полностью корпус редуктора посмотреть</a:t>
            </a:r>
            <a:r>
              <a:rPr lang="en-US" sz="1600" dirty="0">
                <a:latin typeface="Century Gothic" panose="020B0502020202020204" pitchFamily="34" charset="0"/>
              </a:rPr>
              <a:t>/</a:t>
            </a:r>
            <a:r>
              <a:rPr lang="ru-RU" sz="1600" dirty="0">
                <a:latin typeface="Century Gothic" panose="020B0502020202020204" pitchFamily="34" charset="0"/>
              </a:rPr>
              <a:t>устранить поломку внутри</a:t>
            </a:r>
          </a:p>
          <a:p>
            <a:pPr marL="285750" indent="-285750">
              <a:buFontTx/>
              <a:buChar char="-"/>
            </a:pPr>
            <a:endParaRPr lang="ru-RU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F3C2E-8B28-4D4F-AD26-E3DB6DDB3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64" y="3259067"/>
            <a:ext cx="6928648" cy="321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creen Recording 2022-03-03 at 14.37.27" descr="Screen Recording 2022-03-03 at 14.37.27">
            <a:hlinkClick r:id="" action="ppaction://media"/>
            <a:extLst>
              <a:ext uri="{FF2B5EF4-FFF2-40B4-BE49-F238E27FC236}">
                <a16:creationId xmlns:a16="http://schemas.microsoft.com/office/drawing/2014/main" id="{DA0CE6A6-7666-EB45-8861-232353E6B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9451" y="3372355"/>
            <a:ext cx="2563742" cy="28662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B1BA8D-D734-B049-84BD-91F5EA3F76CA}"/>
              </a:ext>
            </a:extLst>
          </p:cNvPr>
          <p:cNvSpPr/>
          <p:nvPr/>
        </p:nvSpPr>
        <p:spPr>
          <a:xfrm>
            <a:off x="8399070" y="6228536"/>
            <a:ext cx="2988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Century Gothic" panose="020B0502020202020204" pitchFamily="34" charset="0"/>
              </a:rPr>
              <a:t>(Нажмите, чтобы начать видео)</a:t>
            </a:r>
            <a:endParaRPr lang="en-RU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3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8E9F-1D1E-A845-AC22-4ED615E6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6538-52A6-194A-BEA6-C7F51358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7</a:t>
            </a:fld>
            <a:endParaRPr lang="en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B6774F-EEAC-9346-8AB3-1E501A25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607" y="16697"/>
            <a:ext cx="9125607" cy="1616160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Анализ и проектирование механической передачи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редуктора</a:t>
            </a:r>
            <a:br>
              <a:rPr lang="ru-RU" dirty="0">
                <a:latin typeface="Century Gothic" panose="020B0502020202020204" pitchFamily="34" charset="0"/>
              </a:rPr>
            </a:br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6AEB70-55AF-8944-AA32-905496AFBC0C}"/>
              </a:ext>
            </a:extLst>
          </p:cNvPr>
          <p:cNvSpPr/>
          <p:nvPr/>
        </p:nvSpPr>
        <p:spPr>
          <a:xfrm>
            <a:off x="1022931" y="1383171"/>
            <a:ext cx="781082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latin typeface="Century Gothic" panose="020B0502020202020204" pitchFamily="34" charset="0"/>
              </a:rPr>
              <a:t>Нашей командой был проведён анализ всевозможных видов передач для данного типа редукторов :</a:t>
            </a:r>
          </a:p>
          <a:p>
            <a:endParaRPr lang="ru-RU" sz="15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1500" dirty="0">
                <a:latin typeface="Century Gothic" panose="020B0502020202020204" pitchFamily="34" charset="0"/>
              </a:rPr>
              <a:t>Прямозубые шестерни: обладают наименьшей стоимостью, но обеспечивают крутящий момент, максимальное значение которого немного меньше, чем могут создавать косозубые или шевронные. Кроме того, шестерни с такими зубьями больше шумят, чем шестерни с более сложными по форме зубьями.</a:t>
            </a:r>
          </a:p>
          <a:p>
            <a:endParaRPr lang="ru-RU" sz="15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1500" dirty="0">
                <a:latin typeface="Century Gothic" panose="020B0502020202020204" pitchFamily="34" charset="0"/>
              </a:rPr>
              <a:t>Косозубые шестерни: зацепление колес происходит менее шумно, более эффективно и плавно, если сравнивать со случаем, когда используется прямозубый вариант шестерни. Площадь соприкосновения также больше (но и сила трения увеличивается, соответственно), чем у прямозубой передачи, поэтому и значение максимального передаваемого момента также повышено. К недостаткам можно отнести возникающие механические усилия, которые сдвигают шестерни по оси.</a:t>
            </a:r>
          </a:p>
          <a:p>
            <a:pPr marL="285750" indent="-285750">
              <a:buFontTx/>
              <a:buChar char="-"/>
            </a:pPr>
            <a:endParaRPr lang="ru-RU" sz="1500" b="1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1500" dirty="0">
                <a:latin typeface="Century Gothic" panose="020B0502020202020204" pitchFamily="34" charset="0"/>
              </a:rPr>
              <a:t>Шевронные колёса: конструкция не имеет тенденции к осевым сдвигам, имеет высокие показатели КПД. Основной недостаток – внушительные габариты.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C6396-BBFE-844A-9F28-58663D564C47}"/>
              </a:ext>
            </a:extLst>
          </p:cNvPr>
          <p:cNvSpPr/>
          <p:nvPr/>
        </p:nvSpPr>
        <p:spPr>
          <a:xfrm>
            <a:off x="5935197" y="6357865"/>
            <a:ext cx="6256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200" dirty="0"/>
              <a:t>Используемая литература: </a:t>
            </a:r>
            <a:r>
              <a:rPr lang="en-GB" sz="1200" dirty="0">
                <a:hlinkClick r:id="rId2"/>
              </a:rPr>
              <a:t>https://metall-servise.ru/shesterni-vidy-i-tehnologii-izgotovleniya/</a:t>
            </a:r>
            <a:endParaRPr lang="ru-RU" sz="1200" dirty="0"/>
          </a:p>
          <a:p>
            <a:pPr algn="r"/>
            <a:r>
              <a:rPr lang="en-GB" sz="1200" dirty="0">
                <a:hlinkClick r:id="rId3"/>
              </a:rPr>
              <a:t>https://xn--74-6kcu4a2ao6f.xn--p1ai/oborudovanie/naznachenie-cilindricheskogo-reduktora.html</a:t>
            </a:r>
            <a:endParaRPr lang="ru-RU" sz="1200" dirty="0"/>
          </a:p>
          <a:p>
            <a:pPr algn="r"/>
            <a:endParaRPr lang="ru-RU" sz="1200" dirty="0"/>
          </a:p>
          <a:p>
            <a:pPr algn="r"/>
            <a:endParaRPr lang="en-RU" sz="1200" dirty="0"/>
          </a:p>
        </p:txBody>
      </p:sp>
      <p:pic>
        <p:nvPicPr>
          <p:cNvPr id="1026" name="Picture 2" descr="Заказать прямозубые шестерни, цены на металлоизделия на сайте profdetail.ru">
            <a:extLst>
              <a:ext uri="{FF2B5EF4-FFF2-40B4-BE49-F238E27FC236}">
                <a16:creationId xmlns:a16="http://schemas.microsoft.com/office/drawing/2014/main" id="{40E30409-61A5-4948-9178-69AC2D85E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7" r="14463"/>
          <a:stretch/>
        </p:blipFill>
        <p:spPr bwMode="auto">
          <a:xfrm>
            <a:off x="8991275" y="1998724"/>
            <a:ext cx="1868526" cy="1188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Виды зубьев, применяемые при изготовлении шестерен | Статьи и новости ООО  «Завод Спецстанмаш»">
            <a:extLst>
              <a:ext uri="{FF2B5EF4-FFF2-40B4-BE49-F238E27FC236}">
                <a16:creationId xmlns:a16="http://schemas.microsoft.com/office/drawing/2014/main" id="{4B1687AA-1C70-904C-A701-464E17CC1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025" y="3552945"/>
            <a:ext cx="2059736" cy="107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Наука - Шевронные шестерни. Шевронные шестерни решают проблему механической  осевой силы, которая возникает в случае применения косозубых колес, так как  зубья шевронных (елочных) колес изготавливаются в виде буквы «V» (или же они">
            <a:extLst>
              <a:ext uri="{FF2B5EF4-FFF2-40B4-BE49-F238E27FC236}">
                <a16:creationId xmlns:a16="http://schemas.microsoft.com/office/drawing/2014/main" id="{F11EA3F0-8A9A-EC4E-AC0B-01E256ADD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757" y="4992575"/>
            <a:ext cx="1726152" cy="1099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5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8E9F-1D1E-A845-AC22-4ED615E6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6538-52A6-194A-BEA6-C7F51358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8</a:t>
            </a:fld>
            <a:endParaRPr lang="en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B6774F-EEAC-9346-8AB3-1E501A25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607" y="16697"/>
            <a:ext cx="9125607" cy="1616160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Анализ и проектирование механической передачи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редуктора</a:t>
            </a:r>
            <a:br>
              <a:rPr lang="ru-RU" dirty="0">
                <a:latin typeface="Century Gothic" panose="020B0502020202020204" pitchFamily="34" charset="0"/>
              </a:rPr>
            </a:br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6AEB70-55AF-8944-AA32-905496AFBC0C}"/>
              </a:ext>
            </a:extLst>
          </p:cNvPr>
          <p:cNvSpPr/>
          <p:nvPr/>
        </p:nvSpPr>
        <p:spPr>
          <a:xfrm>
            <a:off x="937607" y="1252873"/>
            <a:ext cx="60393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latin typeface="Century Gothic" panose="020B0502020202020204" pitchFamily="34" charset="0"/>
              </a:rPr>
              <a:t>После проделанного анализа было принято решение, что использование кривозубых шестерен будет самым оптимальным решением, так как процесс их создания не такой сложный, как у шевронных, а при использование упорных подшипников и втулок проблема появления механических усилий по оси – решается.</a:t>
            </a:r>
          </a:p>
          <a:p>
            <a:endParaRPr lang="ru-RU" sz="1500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Количество зубьев представляет собой среднее значение – количество зубьев не настолько большое, чтобы усложнять производственный процесс и не настолько маленькое, чтобы образовывался большой люфт шестерен (наши значения: модуль зуба 2, 22 зуба и 88 зубьев). Такой вывод было сделал в связи с малоизвестным описанием области применения редуктора.</a:t>
            </a:r>
          </a:p>
          <a:p>
            <a:endParaRPr lang="ru-RU" sz="1500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Большая шестерня зафиксирована через шпоночное соединение. Такое соединение просто в производстве и надёжно фиксирует шестерни на своих местах для надёжной работы механизма. На маленькой шестерне шпоночное соединение не было реализовано</a:t>
            </a:r>
            <a:r>
              <a:rPr lang="en-US" sz="1500" dirty="0">
                <a:latin typeface="Century Gothic" panose="020B0502020202020204" pitchFamily="34" charset="0"/>
              </a:rPr>
              <a:t> </a:t>
            </a:r>
            <a:r>
              <a:rPr lang="ru-RU" sz="1500" dirty="0">
                <a:latin typeface="Century Gothic" panose="020B0502020202020204" pitchFamily="34" charset="0"/>
              </a:rPr>
              <a:t>в полной мере, так как диаметр отверстия и придаточное соотношение не позволило сделать тип соединения по ГОСТу (В большей шестерне предоставлено соединение по ГОСТу 23360-78)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55187-128B-5144-9A4E-0FD140B7E186}"/>
              </a:ext>
            </a:extLst>
          </p:cNvPr>
          <p:cNvSpPr/>
          <p:nvPr/>
        </p:nvSpPr>
        <p:spPr>
          <a:xfrm>
            <a:off x="6096000" y="63430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1200" dirty="0"/>
              <a:t>Используемая литература: </a:t>
            </a:r>
            <a:r>
              <a:rPr lang="en-GB" sz="1200" dirty="0">
                <a:hlinkClick r:id="rId2"/>
              </a:rPr>
              <a:t>http://www.detalmach.ru/lect36.htm</a:t>
            </a:r>
            <a:endParaRPr lang="ru-RU" sz="1200" dirty="0"/>
          </a:p>
          <a:p>
            <a:pPr algn="r"/>
            <a:r>
              <a:rPr lang="en-GB" sz="1200" dirty="0">
                <a:hlinkClick r:id="rId3"/>
              </a:rPr>
              <a:t>https://docs.cntd.ru/document/1200012266</a:t>
            </a:r>
            <a:endParaRPr lang="ru-RU" sz="1200" dirty="0"/>
          </a:p>
          <a:p>
            <a:pPr algn="r"/>
            <a:endParaRPr lang="ru-RU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2C567-7078-1742-8754-A4F23C6DF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763" y="1799343"/>
            <a:ext cx="50927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8E9F-1D1E-A845-AC22-4ED615E6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www.axiom.community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6538-52A6-194A-BEA6-C7F51358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B8D6-3D29-DD41-8FC5-E96F34B15504}" type="slidenum">
              <a:rPr lang="en-RU" smtClean="0"/>
              <a:pPr/>
              <a:t>9</a:t>
            </a:fld>
            <a:endParaRPr lang="en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B6774F-EEAC-9346-8AB3-1E501A25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607" y="16697"/>
            <a:ext cx="9125607" cy="1616160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Переработка и корректировка исходной конструкции корпуса</a:t>
            </a:r>
            <a:br>
              <a:rPr lang="ru-RU" dirty="0">
                <a:latin typeface="Century Gothic" panose="020B0502020202020204" pitchFamily="34" charset="0"/>
              </a:rPr>
            </a:br>
            <a:endParaRPr lang="en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D73D0-D33A-2942-94EF-7926D3DF391C}"/>
              </a:ext>
            </a:extLst>
          </p:cNvPr>
          <p:cNvSpPr/>
          <p:nvPr/>
        </p:nvSpPr>
        <p:spPr>
          <a:xfrm>
            <a:off x="1072243" y="1346768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Нашей командой было принято решение перепроектировать корпус редуктора в две детали с вертикальным «разрезом». Такой подход даёт нам несколько преимуществ над предложенным в первом задание корпусом: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 - Процесс производства корпуса упрощается до двух деталей</a:t>
            </a:r>
          </a:p>
          <a:p>
            <a:r>
              <a:rPr lang="ru-RU" dirty="0">
                <a:latin typeface="Century Gothic" panose="020B0502020202020204" pitchFamily="34" charset="0"/>
              </a:rPr>
              <a:t> - Процесс сборки (конструкторской части) упрощается: механическая передачи фиксируется на прямой поверхности одной детали</a:t>
            </a:r>
          </a:p>
          <a:p>
            <a:r>
              <a:rPr lang="ru-RU" dirty="0">
                <a:latin typeface="Century Gothic" panose="020B0502020202020204" pitchFamily="34" charset="0"/>
              </a:rPr>
              <a:t> - При непредвиденных проблемах или поломке можно не разбирать полностью весь редуктор, а просто открутить одну из половинок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4E757-807B-9648-9DEA-71996FC2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163" y="1273326"/>
            <a:ext cx="4432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72742"/>
      </p:ext>
    </p:extLst>
  </p:cSld>
  <p:clrMapOvr>
    <a:masterClrMapping/>
  </p:clrMapOvr>
</p:sld>
</file>

<file path=ppt/theme/theme1.xml><?xml version="1.0" encoding="utf-8"?>
<a:theme xmlns:a="http://schemas.openxmlformats.org/drawingml/2006/main" name="AXIOM-2">
  <a:themeElements>
    <a:clrScheme name="Custom 4">
      <a:dk1>
        <a:srgbClr val="1D1D1D"/>
      </a:dk1>
      <a:lt1>
        <a:srgbClr val="FFFFFF"/>
      </a:lt1>
      <a:dk2>
        <a:srgbClr val="134CC2"/>
      </a:dk2>
      <a:lt2>
        <a:srgbClr val="FFFFFF"/>
      </a:lt2>
      <a:accent1>
        <a:srgbClr val="FFBB4B"/>
      </a:accent1>
      <a:accent2>
        <a:srgbClr val="2C2C2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BB4B"/>
      </a:hlink>
      <a:folHlink>
        <a:srgbClr val="EAEAE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26EB1266-2388-1D4B-B85F-29950E8A11B3}" vid="{5CDE7107-4CD7-8C4A-9BB5-492170FA4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AXIOM-2</Template>
  <TotalTime>654</TotalTime>
  <Words>1351</Words>
  <Application>Microsoft Macintosh PowerPoint</Application>
  <PresentationFormat>Widescreen</PresentationFormat>
  <Paragraphs>177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AGAvalancheC</vt:lpstr>
      <vt:lpstr>Arial</vt:lpstr>
      <vt:lpstr>Calibri</vt:lpstr>
      <vt:lpstr>Calibri Light</vt:lpstr>
      <vt:lpstr>Century Gothic</vt:lpstr>
      <vt:lpstr>AXIOM-2</vt:lpstr>
      <vt:lpstr>PowerPoint Presentation</vt:lpstr>
      <vt:lpstr>Отчетная презентация по итогам переработки системы</vt:lpstr>
      <vt:lpstr>Состав команды</vt:lpstr>
      <vt:lpstr>Выбранный стек технологий</vt:lpstr>
      <vt:lpstr>Вступление</vt:lpstr>
      <vt:lpstr>Анализ основных недочётов исходной системы </vt:lpstr>
      <vt:lpstr>Анализ и проектирование механической передачи редуктора </vt:lpstr>
      <vt:lpstr>Анализ и проектирование механической передачи редуктора </vt:lpstr>
      <vt:lpstr>Переработка и корректировка исходной конструкции корпуса </vt:lpstr>
      <vt:lpstr>Проверка на прочность новой конструкции</vt:lpstr>
      <vt:lpstr>Переработка и корректировка исходной конструкции корпуса, учёт стандартов производства </vt:lpstr>
      <vt:lpstr>Проверка переработанной версии</vt:lpstr>
      <vt:lpstr>Оптимизация шестерёнок  </vt:lpstr>
      <vt:lpstr>Технологический процесс создания редуктора</vt:lpstr>
      <vt:lpstr>Оценка стоимости  </vt:lpstr>
      <vt:lpstr>Демонстрация проделанной работы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Георгий Будник</dc:creator>
  <cp:lastModifiedBy>Георгий Будник</cp:lastModifiedBy>
  <cp:revision>7</cp:revision>
  <dcterms:created xsi:type="dcterms:W3CDTF">2022-03-02T22:26:40Z</dcterms:created>
  <dcterms:modified xsi:type="dcterms:W3CDTF">2022-03-03T14:58:44Z</dcterms:modified>
</cp:coreProperties>
</file>